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oppins Bold" charset="1" panose="00000800000000000000"/>
      <p:regular r:id="rId15"/>
    </p:embeddedFont>
    <p:embeddedFont>
      <p:font typeface="Poppins Medium" charset="1" panose="00000600000000000000"/>
      <p:regular r:id="rId16"/>
    </p:embeddedFont>
    <p:embeddedFont>
      <p:font typeface="Poppins Ultra-Bold" charset="1" panose="00000900000000000000"/>
      <p:regular r:id="rId17"/>
    </p:embeddedFont>
    <p:embeddedFont>
      <p:font typeface="Poppins Heavy" charset="1" panose="00000A00000000000000"/>
      <p:regular r:id="rId18"/>
    </p:embeddedFont>
    <p:embeddedFont>
      <p:font typeface="Canva Sans 1 Bold" charset="1" panose="020B0803030501040103"/>
      <p:regular r:id="rId19"/>
    </p:embeddedFont>
    <p:embeddedFont>
      <p:font typeface="Poppins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https://dagr.gov.lv" TargetMode="External" Type="http://schemas.openxmlformats.org/officeDocument/2006/relationships/hyperlink"/><Relationship Id="rId9" Target="https://www.vraa.gov.lv/lv/datu-izplatisanas-un-parvaldibas-platforma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8888" y="1757486"/>
            <a:ext cx="6817181" cy="6817181"/>
            <a:chOff x="0" y="0"/>
            <a:chExt cx="837653" cy="8376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7653" cy="837653"/>
            </a:xfrm>
            <a:custGeom>
              <a:avLst/>
              <a:gdLst/>
              <a:ahLst/>
              <a:cxnLst/>
              <a:rect r="r" b="b" t="t" l="l"/>
              <a:pathLst>
                <a:path h="837653" w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87279" y="2055878"/>
            <a:ext cx="6220398" cy="6220398"/>
          </a:xfrm>
          <a:custGeom>
            <a:avLst/>
            <a:gdLst/>
            <a:ahLst/>
            <a:cxnLst/>
            <a:rect r="r" b="b" t="t" l="l"/>
            <a:pathLst>
              <a:path h="6220398" w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2087" y="2138378"/>
            <a:ext cx="6055396" cy="6055396"/>
          </a:xfrm>
          <a:custGeom>
            <a:avLst/>
            <a:gdLst/>
            <a:ahLst/>
            <a:cxnLst/>
            <a:rect r="r" b="b" t="t" l="l"/>
            <a:pathLst>
              <a:path h="6055396" w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19823" y="2399664"/>
            <a:ext cx="5805876" cy="5532824"/>
            <a:chOff x="0" y="0"/>
            <a:chExt cx="852913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52913" cy="812800"/>
            </a:xfrm>
            <a:custGeom>
              <a:avLst/>
              <a:gdLst/>
              <a:ahLst/>
              <a:cxnLst/>
              <a:rect r="r" b="b" t="t" l="l"/>
              <a:pathLst>
                <a:path h="812800" w="852913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10800000">
            <a:off x="4397478" y="750863"/>
            <a:ext cx="4392637" cy="8785274"/>
          </a:xfrm>
          <a:custGeom>
            <a:avLst/>
            <a:gdLst/>
            <a:ahLst/>
            <a:cxnLst/>
            <a:rect r="r" b="b" t="t" l="l"/>
            <a:pathLst>
              <a:path h="8785274" w="4392637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-1802175" y="4393923"/>
            <a:ext cx="5103504" cy="1499154"/>
          </a:xfrm>
          <a:custGeom>
            <a:avLst/>
            <a:gdLst/>
            <a:ahLst/>
            <a:cxnLst/>
            <a:rect r="r" b="b" t="t" l="l"/>
            <a:pathLst>
              <a:path h="1499154" w="510350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303801" y="2353149"/>
            <a:ext cx="432044" cy="43204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46065" y="7456654"/>
            <a:ext cx="432044" cy="43204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3827" y="9089590"/>
            <a:ext cx="2831992" cy="283199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902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823139" y="435103"/>
            <a:ext cx="1187194" cy="1187194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902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517484" y="8711283"/>
            <a:ext cx="1050577" cy="1050577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902B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042772" y="-897152"/>
            <a:ext cx="1794303" cy="1794303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9837075" y="4568069"/>
            <a:ext cx="10209268" cy="1150863"/>
          </a:xfrm>
          <a:custGeom>
            <a:avLst/>
            <a:gdLst/>
            <a:ahLst/>
            <a:cxnLst/>
            <a:rect r="r" b="b" t="t" l="l"/>
            <a:pathLst>
              <a:path h="1150863" w="10209268">
                <a:moveTo>
                  <a:pt x="0" y="0"/>
                </a:moveTo>
                <a:lnTo>
                  <a:pt x="10209269" y="0"/>
                </a:lnTo>
                <a:lnTo>
                  <a:pt x="10209269" y="1150862"/>
                </a:lnTo>
                <a:lnTo>
                  <a:pt x="0" y="1150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5580566" y="7932489"/>
            <a:ext cx="1678734" cy="1655419"/>
          </a:xfrm>
          <a:custGeom>
            <a:avLst/>
            <a:gdLst/>
            <a:ahLst/>
            <a:cxnLst/>
            <a:rect r="r" b="b" t="t" l="l"/>
            <a:pathLst>
              <a:path h="1655419" w="1678734">
                <a:moveTo>
                  <a:pt x="0" y="0"/>
                </a:moveTo>
                <a:lnTo>
                  <a:pt x="1678734" y="0"/>
                </a:lnTo>
                <a:lnTo>
                  <a:pt x="1678734" y="1655418"/>
                </a:lnTo>
                <a:lnTo>
                  <a:pt x="0" y="16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7536534" y="4386773"/>
            <a:ext cx="8046659" cy="133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839"/>
              </a:lnSpc>
            </a:pPr>
            <a:r>
              <a:rPr lang="en-US" b="true" sz="81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DAGR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499154" y="2246445"/>
            <a:ext cx="5826545" cy="5794110"/>
            <a:chOff x="0" y="0"/>
            <a:chExt cx="6385521" cy="634997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385521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85521">
                  <a:moveTo>
                    <a:pt x="6385521" y="3175025"/>
                  </a:moveTo>
                  <a:cubicBezTo>
                    <a:pt x="6385521" y="4928451"/>
                    <a:pt x="4956045" y="6349975"/>
                    <a:pt x="3192760" y="6349975"/>
                  </a:cubicBezTo>
                  <a:cubicBezTo>
                    <a:pt x="1429450" y="6349975"/>
                    <a:pt x="0" y="4928451"/>
                    <a:pt x="0" y="3175025"/>
                  </a:cubicBezTo>
                  <a:cubicBezTo>
                    <a:pt x="0" y="1421511"/>
                    <a:pt x="1429450" y="0"/>
                    <a:pt x="3192760" y="0"/>
                  </a:cubicBezTo>
                  <a:cubicBezTo>
                    <a:pt x="4956071" y="0"/>
                    <a:pt x="6385521" y="1421511"/>
                    <a:pt x="6385521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16295" t="0" r="-16295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9591" y="1580478"/>
            <a:ext cx="7119183" cy="711918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919" y="18919"/>
              <a:ext cx="774963" cy="774963"/>
            </a:xfrm>
            <a:custGeom>
              <a:avLst/>
              <a:gdLst/>
              <a:ahLst/>
              <a:cxnLst/>
              <a:rect r="r" b="b" t="t" l="l"/>
              <a:pathLst>
                <a:path h="774963" w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33663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342076" y="747014"/>
            <a:ext cx="2684152" cy="268415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531" y="15531"/>
              <a:ext cx="781737" cy="781737"/>
            </a:xfrm>
            <a:custGeom>
              <a:avLst/>
              <a:gdLst/>
              <a:ahLst/>
              <a:cxnLst/>
              <a:rect r="r" b="b" t="t" l="l"/>
              <a:pathLst>
                <a:path h="781737" w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835684" y="6321154"/>
            <a:ext cx="1466412" cy="146641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1728" y="21728"/>
              <a:ext cx="769344" cy="769344"/>
            </a:xfrm>
            <a:custGeom>
              <a:avLst/>
              <a:gdLst/>
              <a:ahLst/>
              <a:cxnLst/>
              <a:rect r="r" b="b" t="t" l="l"/>
              <a:pathLst>
                <a:path h="769344" w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745960" y="2594986"/>
            <a:ext cx="13583489" cy="1142614"/>
            <a:chOff x="0" y="0"/>
            <a:chExt cx="3049338" cy="25650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049338" cy="256504"/>
            </a:xfrm>
            <a:custGeom>
              <a:avLst/>
              <a:gdLst/>
              <a:ahLst/>
              <a:cxnLst/>
              <a:rect r="r" b="b" t="t" l="l"/>
              <a:pathLst>
                <a:path h="256504" w="3049338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33663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639207" y="2059539"/>
            <a:ext cx="2213507" cy="2213507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4395" y="14395"/>
              <a:ext cx="784011" cy="784011"/>
            </a:xfrm>
            <a:custGeom>
              <a:avLst/>
              <a:gdLst/>
              <a:ahLst/>
              <a:cxnLst/>
              <a:rect r="r" b="b" t="t" l="l"/>
              <a:pathLst>
                <a:path h="784011" w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745960" y="6189110"/>
            <a:ext cx="13583489" cy="1142614"/>
            <a:chOff x="0" y="0"/>
            <a:chExt cx="3049338" cy="25650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049338" cy="256504"/>
            </a:xfrm>
            <a:custGeom>
              <a:avLst/>
              <a:gdLst/>
              <a:ahLst/>
              <a:cxnLst/>
              <a:rect r="r" b="b" t="t" l="l"/>
              <a:pathLst>
                <a:path h="256504" w="3049338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33663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639207" y="5653663"/>
            <a:ext cx="2213507" cy="2213507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4395" y="14395"/>
              <a:ext cx="784011" cy="784011"/>
            </a:xfrm>
            <a:custGeom>
              <a:avLst/>
              <a:gdLst/>
              <a:ahLst/>
              <a:cxnLst/>
              <a:rect r="r" b="b" t="t" l="l"/>
              <a:pathLst>
                <a:path h="784011" w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5238526" y="2502694"/>
            <a:ext cx="1014868" cy="1234906"/>
          </a:xfrm>
          <a:custGeom>
            <a:avLst/>
            <a:gdLst/>
            <a:ahLst/>
            <a:cxnLst/>
            <a:rect r="r" b="b" t="t" l="l"/>
            <a:pathLst>
              <a:path h="1234906" w="1014868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352829" y="6259903"/>
            <a:ext cx="786262" cy="1001028"/>
          </a:xfrm>
          <a:custGeom>
            <a:avLst/>
            <a:gdLst/>
            <a:ahLst/>
            <a:cxnLst/>
            <a:rect r="r" b="b" t="t" l="l"/>
            <a:pathLst>
              <a:path h="1001028" w="786262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7045361" y="2603157"/>
            <a:ext cx="4436017" cy="97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37"/>
              </a:lnSpc>
              <a:spcBef>
                <a:spcPct val="0"/>
              </a:spcBef>
            </a:pPr>
            <a:r>
              <a:rPr lang="en-US" b="true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DAGR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45361" y="6197281"/>
            <a:ext cx="4436017" cy="97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37"/>
              </a:lnSpc>
              <a:spcBef>
                <a:spcPct val="0"/>
              </a:spcBef>
            </a:pPr>
            <a:r>
              <a:rPr lang="en-US" b="true" sz="545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Mērķis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045361" y="4035172"/>
            <a:ext cx="9836996" cy="524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4"/>
              </a:lnSpc>
              <a:spcBef>
                <a:spcPct val="0"/>
              </a:spcBef>
            </a:pPr>
            <a:r>
              <a:rPr lang="en-US" b="true" sz="296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Datu izplatīšanas un pārvaldības platforma</a:t>
            </a:r>
            <a:r>
              <a:rPr lang="en-US" b="true" sz="296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45361" y="7659382"/>
            <a:ext cx="9836996" cy="1572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0"/>
              </a:lnSpc>
              <a:spcBef>
                <a:spcPct val="0"/>
              </a:spcBef>
            </a:pPr>
            <a:r>
              <a:rPr lang="en-US" b="true" sz="2964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Nodrošināt vienotu un augstas veiktspējas datu izplatīšanas risinājumu, uzlabojot datu pieprasījumu apstrādes efektivitāti.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35087" y="971550"/>
            <a:ext cx="10017825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2"/>
              </a:lnSpc>
            </a:pPr>
            <a:r>
              <a:rPr lang="en-US" b="true" sz="5835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DAGR galvenās iespējas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065620" y="2669152"/>
            <a:ext cx="2138934" cy="2138934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C66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074383" y="2655892"/>
            <a:ext cx="2138934" cy="213893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C66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022615" y="2655892"/>
            <a:ext cx="2138934" cy="213893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C66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460948" y="3064479"/>
            <a:ext cx="1348279" cy="1348279"/>
          </a:xfrm>
          <a:custGeom>
            <a:avLst/>
            <a:gdLst/>
            <a:ahLst/>
            <a:cxnLst/>
            <a:rect r="r" b="b" t="t" l="l"/>
            <a:pathLst>
              <a:path h="1348279" w="1348279">
                <a:moveTo>
                  <a:pt x="0" y="0"/>
                </a:moveTo>
                <a:lnTo>
                  <a:pt x="1348279" y="0"/>
                </a:lnTo>
                <a:lnTo>
                  <a:pt x="1348279" y="1348280"/>
                </a:lnTo>
                <a:lnTo>
                  <a:pt x="0" y="134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065620" y="6756380"/>
            <a:ext cx="2350437" cy="1461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9"/>
              </a:lnSpc>
              <a:spcBef>
                <a:spcPct val="0"/>
              </a:spcBef>
            </a:pPr>
            <a:r>
              <a:rPr lang="en-US" b="true" sz="2085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Centralizēta platforma datu pārvaldībai un izplatīšanai.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959869" y="5169015"/>
            <a:ext cx="2864787" cy="11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0"/>
              </a:lnSpc>
              <a:spcBef>
                <a:spcPct val="0"/>
              </a:spcBef>
            </a:pPr>
            <a:r>
              <a:rPr lang="en-US" b="true" sz="3072">
                <a:solidFill>
                  <a:srgbClr val="2928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Vienota datu izplatīšana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902480" y="6737330"/>
            <a:ext cx="2400882" cy="182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085" b="true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Uzlabota spēja efektīvi apstrādāt intensīvus datu pieprasījumus.</a:t>
            </a:r>
          </a:p>
          <a:p>
            <a:pPr algn="ctr">
              <a:lnSpc>
                <a:spcPts val="291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952925" y="5155755"/>
            <a:ext cx="2350437" cy="110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0"/>
              </a:lnSpc>
              <a:spcBef>
                <a:spcPct val="0"/>
              </a:spcBef>
            </a:pPr>
            <a:r>
              <a:rPr lang="en-US" b="true" sz="3072">
                <a:solidFill>
                  <a:srgbClr val="2928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Augsta veiktspēja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891342" y="6669035"/>
            <a:ext cx="2400882" cy="2070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085" b="true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Atvieglo piekļuvi būtiskiem datiem dažādām ieinteresētajām pusēm.</a:t>
            </a:r>
          </a:p>
          <a:p>
            <a:pPr algn="ctr">
              <a:lnSpc>
                <a:spcPts val="1939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2941787" y="5427218"/>
            <a:ext cx="2350437" cy="560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0"/>
              </a:lnSpc>
              <a:spcBef>
                <a:spcPct val="0"/>
              </a:spcBef>
            </a:pPr>
            <a:r>
              <a:rPr lang="en-US" b="true" sz="3072">
                <a:solidFill>
                  <a:srgbClr val="2928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Pieejamība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8469711" y="3051219"/>
            <a:ext cx="1348279" cy="1348279"/>
          </a:xfrm>
          <a:custGeom>
            <a:avLst/>
            <a:gdLst/>
            <a:ahLst/>
            <a:cxnLst/>
            <a:rect r="r" b="b" t="t" l="l"/>
            <a:pathLst>
              <a:path h="1348279" w="1348279">
                <a:moveTo>
                  <a:pt x="0" y="0"/>
                </a:moveTo>
                <a:lnTo>
                  <a:pt x="1348279" y="0"/>
                </a:lnTo>
                <a:lnTo>
                  <a:pt x="1348279" y="1348280"/>
                </a:lnTo>
                <a:lnTo>
                  <a:pt x="0" y="134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417943" y="3051219"/>
            <a:ext cx="1348279" cy="1348279"/>
          </a:xfrm>
          <a:custGeom>
            <a:avLst/>
            <a:gdLst/>
            <a:ahLst/>
            <a:cxnLst/>
            <a:rect r="r" b="b" t="t" l="l"/>
            <a:pathLst>
              <a:path h="1348279" w="1348279">
                <a:moveTo>
                  <a:pt x="0" y="0"/>
                </a:moveTo>
                <a:lnTo>
                  <a:pt x="1348279" y="0"/>
                </a:lnTo>
                <a:lnTo>
                  <a:pt x="1348279" y="1348280"/>
                </a:lnTo>
                <a:lnTo>
                  <a:pt x="0" y="134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2023" y="3683466"/>
            <a:ext cx="6724105" cy="4463125"/>
          </a:xfrm>
          <a:custGeom>
            <a:avLst/>
            <a:gdLst/>
            <a:ahLst/>
            <a:cxnLst/>
            <a:rect r="r" b="b" t="t" l="l"/>
            <a:pathLst>
              <a:path h="4463125" w="6724105">
                <a:moveTo>
                  <a:pt x="0" y="0"/>
                </a:moveTo>
                <a:lnTo>
                  <a:pt x="6724105" y="0"/>
                </a:lnTo>
                <a:lnTo>
                  <a:pt x="6724105" y="4463124"/>
                </a:lnTo>
                <a:lnTo>
                  <a:pt x="0" y="446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9542" y="5763525"/>
            <a:ext cx="1326322" cy="1348230"/>
          </a:xfrm>
          <a:custGeom>
            <a:avLst/>
            <a:gdLst/>
            <a:ahLst/>
            <a:cxnLst/>
            <a:rect r="r" b="b" t="t" l="l"/>
            <a:pathLst>
              <a:path h="1348230" w="1326322">
                <a:moveTo>
                  <a:pt x="0" y="0"/>
                </a:moveTo>
                <a:lnTo>
                  <a:pt x="1326321" y="0"/>
                </a:lnTo>
                <a:lnTo>
                  <a:pt x="1326321" y="1348231"/>
                </a:lnTo>
                <a:lnTo>
                  <a:pt x="0" y="1348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51809" y="5763525"/>
            <a:ext cx="1204532" cy="1577129"/>
          </a:xfrm>
          <a:custGeom>
            <a:avLst/>
            <a:gdLst/>
            <a:ahLst/>
            <a:cxnLst/>
            <a:rect r="r" b="b" t="t" l="l"/>
            <a:pathLst>
              <a:path h="1577129" w="1204532">
                <a:moveTo>
                  <a:pt x="0" y="0"/>
                </a:moveTo>
                <a:lnTo>
                  <a:pt x="1204532" y="0"/>
                </a:lnTo>
                <a:lnTo>
                  <a:pt x="1204532" y="1577129"/>
                </a:lnTo>
                <a:lnTo>
                  <a:pt x="0" y="1577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70766" y="5903279"/>
            <a:ext cx="1306214" cy="1437375"/>
          </a:xfrm>
          <a:custGeom>
            <a:avLst/>
            <a:gdLst/>
            <a:ahLst/>
            <a:cxnLst/>
            <a:rect r="r" b="b" t="t" l="l"/>
            <a:pathLst>
              <a:path h="1437375" w="1306214">
                <a:moveTo>
                  <a:pt x="0" y="0"/>
                </a:moveTo>
                <a:lnTo>
                  <a:pt x="1306214" y="0"/>
                </a:lnTo>
                <a:lnTo>
                  <a:pt x="1306214" y="1437375"/>
                </a:lnTo>
                <a:lnTo>
                  <a:pt x="0" y="14373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52771" y="962025"/>
            <a:ext cx="13833925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36"/>
              </a:lnSpc>
            </a:pPr>
            <a:r>
              <a:rPr lang="en-US" b="true" sz="6947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DAGR galvenās priekšrocības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69733" y="3346102"/>
            <a:ext cx="8614350" cy="907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56"/>
              </a:lnSpc>
              <a:spcBef>
                <a:spcPct val="0"/>
              </a:spcBef>
            </a:pPr>
            <a:r>
              <a:rPr lang="en-US" b="true" sz="254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Optimizē datu pārvaldības procesus.</a:t>
            </a:r>
          </a:p>
          <a:p>
            <a:pPr algn="just">
              <a:lnSpc>
                <a:spcPts val="3556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769733" y="5426408"/>
            <a:ext cx="8614350" cy="45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56"/>
              </a:lnSpc>
              <a:spcBef>
                <a:spcPct val="0"/>
              </a:spcBef>
            </a:pPr>
            <a:r>
              <a:rPr lang="en-US" b="true" sz="254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Nodrošina konsekventu un uzticamu datu piekļuvi.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69733" y="7506714"/>
            <a:ext cx="8614350" cy="45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56"/>
              </a:lnSpc>
              <a:spcBef>
                <a:spcPct val="0"/>
              </a:spcBef>
            </a:pPr>
            <a:r>
              <a:rPr lang="en-US" b="true" sz="254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Spēj apstrādāt lielu datu pieprasījumu apjomu.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69733" y="2806865"/>
            <a:ext cx="300704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517" b="true">
                <a:solidFill>
                  <a:srgbClr val="2928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Efektivitāte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69733" y="4886355"/>
            <a:ext cx="300704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517" b="true">
                <a:solidFill>
                  <a:srgbClr val="2928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Uzticamība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69733" y="6967853"/>
            <a:ext cx="386429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517" b="true">
                <a:solidFill>
                  <a:srgbClr val="29282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Mērogojamība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407405"/>
            <a:ext cx="5726439" cy="5755215"/>
          </a:xfrm>
          <a:custGeom>
            <a:avLst/>
            <a:gdLst/>
            <a:ahLst/>
            <a:cxnLst/>
            <a:rect r="r" b="b" t="t" l="l"/>
            <a:pathLst>
              <a:path h="5755215" w="5726439">
                <a:moveTo>
                  <a:pt x="0" y="0"/>
                </a:moveTo>
                <a:lnTo>
                  <a:pt x="5726439" y="0"/>
                </a:lnTo>
                <a:lnTo>
                  <a:pt x="5726439" y="5755215"/>
                </a:lnTo>
                <a:lnTo>
                  <a:pt x="0" y="5755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10456" y="3589757"/>
            <a:ext cx="6241076" cy="41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0"/>
              </a:lnSpc>
              <a:spcBef>
                <a:spcPct val="0"/>
              </a:spcBef>
            </a:pPr>
            <a:r>
              <a:rPr lang="en-US" b="true" sz="1193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DAGR izplatāmo datu kopija tiek uzglabāta DAGR kodolā, nodrošinot datu pieejamību arī gadījumos, kad datu devēja sistēmas nav pieejamas.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244698" y="4865036"/>
            <a:ext cx="881185" cy="881185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295921" y="7827400"/>
            <a:ext cx="881185" cy="88118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203107" y="3386236"/>
            <a:ext cx="881185" cy="88118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263748" y="6401570"/>
            <a:ext cx="881185" cy="88118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60351" y="4112111"/>
            <a:ext cx="1156688" cy="1156688"/>
          </a:xfrm>
          <a:custGeom>
            <a:avLst/>
            <a:gdLst/>
            <a:ahLst/>
            <a:cxnLst/>
            <a:rect r="r" b="b" t="t" l="l"/>
            <a:pathLst>
              <a:path h="1156688" w="1156688">
                <a:moveTo>
                  <a:pt x="0" y="0"/>
                </a:moveTo>
                <a:lnTo>
                  <a:pt x="1156688" y="0"/>
                </a:lnTo>
                <a:lnTo>
                  <a:pt x="1156688" y="1156688"/>
                </a:lnTo>
                <a:lnTo>
                  <a:pt x="0" y="1156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999959" y="4225834"/>
            <a:ext cx="977346" cy="813862"/>
          </a:xfrm>
          <a:custGeom>
            <a:avLst/>
            <a:gdLst/>
            <a:ahLst/>
            <a:cxnLst/>
            <a:rect r="r" b="b" t="t" l="l"/>
            <a:pathLst>
              <a:path h="813862" w="977346">
                <a:moveTo>
                  <a:pt x="0" y="0"/>
                </a:moveTo>
                <a:lnTo>
                  <a:pt x="977346" y="0"/>
                </a:lnTo>
                <a:lnTo>
                  <a:pt x="977346" y="813863"/>
                </a:lnTo>
                <a:lnTo>
                  <a:pt x="0" y="81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79453" y="7504512"/>
            <a:ext cx="918485" cy="918485"/>
          </a:xfrm>
          <a:custGeom>
            <a:avLst/>
            <a:gdLst/>
            <a:ahLst/>
            <a:cxnLst/>
            <a:rect r="r" b="b" t="t" l="l"/>
            <a:pathLst>
              <a:path h="918485" w="918485">
                <a:moveTo>
                  <a:pt x="0" y="0"/>
                </a:moveTo>
                <a:lnTo>
                  <a:pt x="918485" y="0"/>
                </a:lnTo>
                <a:lnTo>
                  <a:pt x="918485" y="918485"/>
                </a:lnTo>
                <a:lnTo>
                  <a:pt x="0" y="91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038763" y="7504512"/>
            <a:ext cx="938541" cy="938541"/>
          </a:xfrm>
          <a:custGeom>
            <a:avLst/>
            <a:gdLst/>
            <a:ahLst/>
            <a:cxnLst/>
            <a:rect r="r" b="b" t="t" l="l"/>
            <a:pathLst>
              <a:path h="938541" w="938541">
                <a:moveTo>
                  <a:pt x="0" y="0"/>
                </a:moveTo>
                <a:lnTo>
                  <a:pt x="938542" y="0"/>
                </a:lnTo>
                <a:lnTo>
                  <a:pt x="938542" y="938542"/>
                </a:lnTo>
                <a:lnTo>
                  <a:pt x="0" y="938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135087" y="784910"/>
            <a:ext cx="10017825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2"/>
              </a:lnSpc>
            </a:pPr>
            <a:r>
              <a:rPr lang="en-US" b="true" sz="5835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DAGR uzbūve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291406" y="3113668"/>
            <a:ext cx="5142341" cy="398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b="true" sz="2302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Datu glabāšana DAGR kodolā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315842" y="6172314"/>
            <a:ext cx="5252302" cy="398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b="true" sz="2302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Datu piekļuve patērētājiem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15842" y="6590093"/>
            <a:ext cx="6696291" cy="83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7623" indent="-128811" lvl="1">
              <a:lnSpc>
                <a:spcPts val="1670"/>
              </a:lnSpc>
              <a:buFont typeface="Arial"/>
              <a:buChar char="•"/>
            </a:pPr>
            <a:r>
              <a:rPr lang="en-US" b="true" sz="1193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REST API: Datu patērētājiem dati ir pieejami REST API formā no DAGR kodola.</a:t>
            </a:r>
          </a:p>
          <a:p>
            <a:pPr algn="l" marL="257623" indent="-128811" lvl="1">
              <a:lnSpc>
                <a:spcPts val="1670"/>
              </a:lnSpc>
              <a:buFont typeface="Arial"/>
              <a:buChar char="•"/>
            </a:pPr>
            <a:r>
              <a:rPr lang="en-US" b="true" sz="1193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Savienojumi: Izmanto DAGR pašapkalpošanās portālā definētus savienojumus, kas ir unikāli identificēti un reprezentē konkrētus pieslēgumus.</a:t>
            </a:r>
          </a:p>
          <a:p>
            <a:pPr algn="l">
              <a:lnSpc>
                <a:spcPts val="1670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9367638" y="4509176"/>
            <a:ext cx="5066109" cy="398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b="true" sz="2302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Datu ielāde un aktualizācija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367638" y="4926548"/>
            <a:ext cx="6644495" cy="1255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7623" indent="-128811" lvl="1">
              <a:lnSpc>
                <a:spcPts val="1670"/>
              </a:lnSpc>
              <a:buFont typeface="Arial"/>
              <a:buChar char="•"/>
            </a:pPr>
            <a:r>
              <a:rPr lang="en-US" b="true" sz="1193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Savienotāji: Datu devēju savienotāji veic sākotnējo datu ielādi un aktualizāciju.</a:t>
            </a:r>
          </a:p>
          <a:p>
            <a:pPr algn="l" marL="257623" indent="-128811" lvl="1">
              <a:lnSpc>
                <a:spcPts val="1670"/>
              </a:lnSpc>
              <a:buFont typeface="Arial"/>
              <a:buChar char="•"/>
            </a:pPr>
            <a:r>
              <a:rPr lang="en-US" b="true" sz="1193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Tehnoloģiskā Komponente: Nodrošina dažādu datu izgūšanas variantu atbalstu un datu nodošanu DAGR kodolam.</a:t>
            </a:r>
          </a:p>
          <a:p>
            <a:pPr algn="l" marL="257623" indent="-128811" lvl="1">
              <a:lnSpc>
                <a:spcPts val="1670"/>
              </a:lnSpc>
              <a:buFont typeface="Arial"/>
              <a:buChar char="•"/>
            </a:pPr>
            <a:r>
              <a:rPr lang="en-US" b="true" sz="1193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Datu Aktualitāte: Mērāma sekundēs, atkarībā no datu izgūšanas varianta un devēja IS iespējām.</a:t>
            </a:r>
          </a:p>
          <a:p>
            <a:pPr algn="l">
              <a:lnSpc>
                <a:spcPts val="1670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9367638" y="7599460"/>
            <a:ext cx="5478626" cy="398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b="true" sz="2302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Pašapkalpošanās portāls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67638" y="8073532"/>
            <a:ext cx="6644495" cy="83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7623" indent="-128811" lvl="1">
              <a:lnSpc>
                <a:spcPts val="1670"/>
              </a:lnSpc>
              <a:buFont typeface="Arial"/>
              <a:buChar char="•"/>
            </a:pPr>
            <a:r>
              <a:rPr lang="en-US" b="true" sz="1193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Lietotāja Saskarne: Ļauj lietotājiem pieteikties par datu patērētājiem vai devējiem.</a:t>
            </a:r>
          </a:p>
          <a:p>
            <a:pPr algn="l" marL="257623" indent="-128811" lvl="1">
              <a:lnSpc>
                <a:spcPts val="1670"/>
              </a:lnSpc>
              <a:buFont typeface="Arial"/>
              <a:buChar char="•"/>
            </a:pPr>
            <a:r>
              <a:rPr lang="en-US" b="true" sz="1193">
                <a:solidFill>
                  <a:srgbClr val="29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Savienojumu Pārvaldība: Pēc atļaujas saņemšanas lietotāji var pārvaldīt savus savienojumus un datu kopas.</a:t>
            </a:r>
          </a:p>
          <a:p>
            <a:pPr algn="l">
              <a:lnSpc>
                <a:spcPts val="167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21348" y="3055198"/>
            <a:ext cx="20930696" cy="8662536"/>
            <a:chOff x="0" y="0"/>
            <a:chExt cx="5512611" cy="22814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12611" cy="2281491"/>
            </a:xfrm>
            <a:custGeom>
              <a:avLst/>
              <a:gdLst/>
              <a:ahLst/>
              <a:cxnLst/>
              <a:rect r="r" b="b" t="t" l="l"/>
              <a:pathLst>
                <a:path h="2281491" w="5512611">
                  <a:moveTo>
                    <a:pt x="0" y="0"/>
                  </a:moveTo>
                  <a:lnTo>
                    <a:pt x="5512611" y="0"/>
                  </a:lnTo>
                  <a:lnTo>
                    <a:pt x="5512611" y="2281491"/>
                  </a:lnTo>
                  <a:lnTo>
                    <a:pt x="0" y="2281491"/>
                  </a:lnTo>
                  <a:close/>
                </a:path>
              </a:pathLst>
            </a:custGeom>
            <a:solidFill>
              <a:srgbClr val="33663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512611" cy="2319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2612874"/>
            <a:ext cx="16230600" cy="6828508"/>
            <a:chOff x="0" y="0"/>
            <a:chExt cx="4274726" cy="17984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1798455"/>
            </a:xfrm>
            <a:custGeom>
              <a:avLst/>
              <a:gdLst/>
              <a:ahLst/>
              <a:cxnLst/>
              <a:rect r="r" b="b" t="t" l="l"/>
              <a:pathLst>
                <a:path h="1798455" w="4274726">
                  <a:moveTo>
                    <a:pt x="35298" y="0"/>
                  </a:moveTo>
                  <a:lnTo>
                    <a:pt x="4239428" y="0"/>
                  </a:lnTo>
                  <a:cubicBezTo>
                    <a:pt x="4248790" y="0"/>
                    <a:pt x="4257768" y="3719"/>
                    <a:pt x="4264387" y="10338"/>
                  </a:cubicBezTo>
                  <a:cubicBezTo>
                    <a:pt x="4271007" y="16958"/>
                    <a:pt x="4274726" y="25936"/>
                    <a:pt x="4274726" y="35298"/>
                  </a:cubicBezTo>
                  <a:lnTo>
                    <a:pt x="4274726" y="1763157"/>
                  </a:lnTo>
                  <a:cubicBezTo>
                    <a:pt x="4274726" y="1772519"/>
                    <a:pt x="4271007" y="1781497"/>
                    <a:pt x="4264387" y="1788116"/>
                  </a:cubicBezTo>
                  <a:cubicBezTo>
                    <a:pt x="4257768" y="1794736"/>
                    <a:pt x="4248790" y="1798455"/>
                    <a:pt x="4239428" y="1798455"/>
                  </a:cubicBezTo>
                  <a:lnTo>
                    <a:pt x="35298" y="1798455"/>
                  </a:lnTo>
                  <a:cubicBezTo>
                    <a:pt x="25936" y="1798455"/>
                    <a:pt x="16958" y="1794736"/>
                    <a:pt x="10338" y="1788116"/>
                  </a:cubicBezTo>
                  <a:cubicBezTo>
                    <a:pt x="3719" y="1781497"/>
                    <a:pt x="0" y="1772519"/>
                    <a:pt x="0" y="1763157"/>
                  </a:cubicBezTo>
                  <a:lnTo>
                    <a:pt x="0" y="35298"/>
                  </a:lnTo>
                  <a:cubicBezTo>
                    <a:pt x="0" y="25936"/>
                    <a:pt x="3719" y="16958"/>
                    <a:pt x="10338" y="10338"/>
                  </a:cubicBezTo>
                  <a:cubicBezTo>
                    <a:pt x="16958" y="3719"/>
                    <a:pt x="25936" y="0"/>
                    <a:pt x="352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476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1836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744950" y="-981075"/>
            <a:ext cx="2864398" cy="286439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858243" y="451124"/>
            <a:ext cx="603155" cy="60315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047633" y="1277496"/>
            <a:ext cx="827529" cy="82752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663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179405" y="2700341"/>
            <a:ext cx="15902015" cy="6491284"/>
          </a:xfrm>
          <a:custGeom>
            <a:avLst/>
            <a:gdLst/>
            <a:ahLst/>
            <a:cxnLst/>
            <a:rect r="r" b="b" t="t" l="l"/>
            <a:pathLst>
              <a:path h="6491284" w="15902015">
                <a:moveTo>
                  <a:pt x="0" y="0"/>
                </a:moveTo>
                <a:lnTo>
                  <a:pt x="15902015" y="0"/>
                </a:lnTo>
                <a:lnTo>
                  <a:pt x="15902015" y="6491284"/>
                </a:lnTo>
                <a:lnTo>
                  <a:pt x="0" y="6491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837739" y="1210821"/>
            <a:ext cx="10612522" cy="1068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22"/>
              </a:lnSpc>
            </a:pPr>
            <a:r>
              <a:rPr lang="en-US" b="true" sz="6685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DAGR uzbūves shēma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13946" y="-465137"/>
            <a:ext cx="11718284" cy="11718284"/>
          </a:xfrm>
          <a:custGeom>
            <a:avLst/>
            <a:gdLst/>
            <a:ahLst/>
            <a:cxnLst/>
            <a:rect r="r" b="b" t="t" l="l"/>
            <a:pathLst>
              <a:path h="11718284" w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6979" y="1832044"/>
            <a:ext cx="6809201" cy="599997"/>
            <a:chOff x="0" y="0"/>
            <a:chExt cx="792709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1833" y="0"/>
              <a:ext cx="7883425" cy="698500"/>
            </a:xfrm>
            <a:custGeom>
              <a:avLst/>
              <a:gdLst/>
              <a:ahLst/>
              <a:cxnLst/>
              <a:rect r="r" b="b" t="t" l="l"/>
              <a:pathLst>
                <a:path h="698500" w="7883425">
                  <a:moveTo>
                    <a:pt x="7848080" y="447525"/>
                  </a:moveTo>
                  <a:lnTo>
                    <a:pt x="7759235" y="600225"/>
                  </a:lnTo>
                  <a:cubicBezTo>
                    <a:pt x="7723835" y="661069"/>
                    <a:pt x="7658752" y="698500"/>
                    <a:pt x="7588360" y="698500"/>
                  </a:cubicBezTo>
                  <a:lnTo>
                    <a:pt x="295065" y="698500"/>
                  </a:lnTo>
                  <a:cubicBezTo>
                    <a:pt x="224672" y="698500"/>
                    <a:pt x="159589" y="661069"/>
                    <a:pt x="124189" y="600225"/>
                  </a:cubicBezTo>
                  <a:lnTo>
                    <a:pt x="35345" y="447525"/>
                  </a:lnTo>
                  <a:cubicBezTo>
                    <a:pt x="0" y="386775"/>
                    <a:pt x="0" y="311725"/>
                    <a:pt x="35345" y="250975"/>
                  </a:cubicBezTo>
                  <a:lnTo>
                    <a:pt x="124189" y="98275"/>
                  </a:lnTo>
                  <a:cubicBezTo>
                    <a:pt x="159589" y="37431"/>
                    <a:pt x="224672" y="0"/>
                    <a:pt x="295065" y="0"/>
                  </a:cubicBezTo>
                  <a:lnTo>
                    <a:pt x="7588360" y="0"/>
                  </a:lnTo>
                  <a:cubicBezTo>
                    <a:pt x="7658752" y="0"/>
                    <a:pt x="7723835" y="37431"/>
                    <a:pt x="7759235" y="98275"/>
                  </a:cubicBezTo>
                  <a:lnTo>
                    <a:pt x="7848080" y="250975"/>
                  </a:lnTo>
                  <a:cubicBezTo>
                    <a:pt x="7883425" y="311725"/>
                    <a:pt x="7883425" y="386775"/>
                    <a:pt x="7848080" y="447525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38100"/>
              <a:ext cx="769849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84355" y="1629618"/>
            <a:ext cx="974550" cy="974550"/>
          </a:xfrm>
          <a:custGeom>
            <a:avLst/>
            <a:gdLst/>
            <a:ahLst/>
            <a:cxnLst/>
            <a:rect r="r" b="b" t="t" l="l"/>
            <a:pathLst>
              <a:path h="974550" w="974550">
                <a:moveTo>
                  <a:pt x="0" y="0"/>
                </a:moveTo>
                <a:lnTo>
                  <a:pt x="974549" y="0"/>
                </a:lnTo>
                <a:lnTo>
                  <a:pt x="974549" y="974550"/>
                </a:lnTo>
                <a:lnTo>
                  <a:pt x="0" y="97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47842" y="3918570"/>
            <a:ext cx="6732401" cy="599997"/>
            <a:chOff x="0" y="0"/>
            <a:chExt cx="7837681" cy="698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22082" y="0"/>
              <a:ext cx="7793518" cy="698500"/>
            </a:xfrm>
            <a:custGeom>
              <a:avLst/>
              <a:gdLst/>
              <a:ahLst/>
              <a:cxnLst/>
              <a:rect r="r" b="b" t="t" l="l"/>
              <a:pathLst>
                <a:path h="698500" w="7793518">
                  <a:moveTo>
                    <a:pt x="7757769" y="448646"/>
                  </a:moveTo>
                  <a:lnTo>
                    <a:pt x="7670230" y="599104"/>
                  </a:lnTo>
                  <a:cubicBezTo>
                    <a:pt x="7634426" y="660642"/>
                    <a:pt x="7568600" y="698500"/>
                    <a:pt x="7497404" y="698500"/>
                  </a:cubicBezTo>
                  <a:lnTo>
                    <a:pt x="296113" y="698500"/>
                  </a:lnTo>
                  <a:cubicBezTo>
                    <a:pt x="224917" y="698500"/>
                    <a:pt x="159092" y="660642"/>
                    <a:pt x="123288" y="599104"/>
                  </a:cubicBezTo>
                  <a:lnTo>
                    <a:pt x="35748" y="448646"/>
                  </a:lnTo>
                  <a:cubicBezTo>
                    <a:pt x="0" y="387203"/>
                    <a:pt x="0" y="311297"/>
                    <a:pt x="35748" y="249854"/>
                  </a:cubicBezTo>
                  <a:lnTo>
                    <a:pt x="123288" y="99396"/>
                  </a:lnTo>
                  <a:cubicBezTo>
                    <a:pt x="159092" y="37858"/>
                    <a:pt x="224917" y="0"/>
                    <a:pt x="296113" y="0"/>
                  </a:cubicBezTo>
                  <a:lnTo>
                    <a:pt x="7497404" y="0"/>
                  </a:lnTo>
                  <a:cubicBezTo>
                    <a:pt x="7568600" y="0"/>
                    <a:pt x="7634426" y="37858"/>
                    <a:pt x="7670230" y="99396"/>
                  </a:cubicBezTo>
                  <a:lnTo>
                    <a:pt x="7757769" y="249854"/>
                  </a:lnTo>
                  <a:cubicBezTo>
                    <a:pt x="7793518" y="311297"/>
                    <a:pt x="7793518" y="387203"/>
                    <a:pt x="7757769" y="448646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14300" y="-38100"/>
              <a:ext cx="7609081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84355" y="3731293"/>
            <a:ext cx="974550" cy="974550"/>
          </a:xfrm>
          <a:custGeom>
            <a:avLst/>
            <a:gdLst/>
            <a:ahLst/>
            <a:cxnLst/>
            <a:rect r="r" b="b" t="t" l="l"/>
            <a:pathLst>
              <a:path h="974550" w="974550">
                <a:moveTo>
                  <a:pt x="0" y="0"/>
                </a:moveTo>
                <a:lnTo>
                  <a:pt x="974549" y="0"/>
                </a:lnTo>
                <a:lnTo>
                  <a:pt x="974549" y="974550"/>
                </a:lnTo>
                <a:lnTo>
                  <a:pt x="0" y="97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71041" y="7594188"/>
            <a:ext cx="6809201" cy="527171"/>
            <a:chOff x="0" y="0"/>
            <a:chExt cx="7927090" cy="61371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24718" y="0"/>
              <a:ext cx="7877653" cy="613718"/>
            </a:xfrm>
            <a:custGeom>
              <a:avLst/>
              <a:gdLst/>
              <a:ahLst/>
              <a:cxnLst/>
              <a:rect r="r" b="b" t="t" l="l"/>
              <a:pathLst>
                <a:path h="613718" w="7877653">
                  <a:moveTo>
                    <a:pt x="7839598" y="401657"/>
                  </a:moveTo>
                  <a:lnTo>
                    <a:pt x="7761947" y="518920"/>
                  </a:lnTo>
                  <a:cubicBezTo>
                    <a:pt x="7722746" y="578118"/>
                    <a:pt x="7656475" y="613718"/>
                    <a:pt x="7585475" y="613718"/>
                  </a:cubicBezTo>
                  <a:lnTo>
                    <a:pt x="292180" y="613718"/>
                  </a:lnTo>
                  <a:cubicBezTo>
                    <a:pt x="221179" y="613718"/>
                    <a:pt x="154908" y="578118"/>
                    <a:pt x="115708" y="518920"/>
                  </a:cubicBezTo>
                  <a:lnTo>
                    <a:pt x="38056" y="401657"/>
                  </a:lnTo>
                  <a:cubicBezTo>
                    <a:pt x="0" y="344187"/>
                    <a:pt x="0" y="269531"/>
                    <a:pt x="38056" y="212061"/>
                  </a:cubicBezTo>
                  <a:lnTo>
                    <a:pt x="115708" y="94798"/>
                  </a:lnTo>
                  <a:cubicBezTo>
                    <a:pt x="154908" y="35600"/>
                    <a:pt x="221179" y="0"/>
                    <a:pt x="292180" y="0"/>
                  </a:cubicBezTo>
                  <a:lnTo>
                    <a:pt x="7585475" y="0"/>
                  </a:lnTo>
                  <a:cubicBezTo>
                    <a:pt x="7656475" y="0"/>
                    <a:pt x="7722746" y="35600"/>
                    <a:pt x="7761947" y="94798"/>
                  </a:cubicBezTo>
                  <a:lnTo>
                    <a:pt x="7839598" y="212061"/>
                  </a:lnTo>
                  <a:cubicBezTo>
                    <a:pt x="7877654" y="269531"/>
                    <a:pt x="7877654" y="344187"/>
                    <a:pt x="7839598" y="401657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38100"/>
              <a:ext cx="7698490" cy="651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84355" y="7334086"/>
            <a:ext cx="974550" cy="974550"/>
          </a:xfrm>
          <a:custGeom>
            <a:avLst/>
            <a:gdLst/>
            <a:ahLst/>
            <a:cxnLst/>
            <a:rect r="r" b="b" t="t" l="l"/>
            <a:pathLst>
              <a:path h="974550" w="974550">
                <a:moveTo>
                  <a:pt x="0" y="0"/>
                </a:moveTo>
                <a:lnTo>
                  <a:pt x="974549" y="0"/>
                </a:lnTo>
                <a:lnTo>
                  <a:pt x="974549" y="974549"/>
                </a:lnTo>
                <a:lnTo>
                  <a:pt x="0" y="974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213946" y="366695"/>
            <a:ext cx="1004905" cy="1004905"/>
          </a:xfrm>
          <a:custGeom>
            <a:avLst/>
            <a:gdLst/>
            <a:ahLst/>
            <a:cxnLst/>
            <a:rect r="r" b="b" t="t" l="l"/>
            <a:pathLst>
              <a:path h="1004905" w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18258" y="3865197"/>
            <a:ext cx="706743" cy="706743"/>
          </a:xfrm>
          <a:custGeom>
            <a:avLst/>
            <a:gdLst/>
            <a:ahLst/>
            <a:cxnLst/>
            <a:rect r="r" b="b" t="t" l="l"/>
            <a:pathLst>
              <a:path h="706743" w="706743">
                <a:moveTo>
                  <a:pt x="0" y="0"/>
                </a:moveTo>
                <a:lnTo>
                  <a:pt x="706743" y="0"/>
                </a:lnTo>
                <a:lnTo>
                  <a:pt x="706743" y="706742"/>
                </a:lnTo>
                <a:lnTo>
                  <a:pt x="0" y="706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08733" y="1759108"/>
            <a:ext cx="706743" cy="706743"/>
          </a:xfrm>
          <a:custGeom>
            <a:avLst/>
            <a:gdLst/>
            <a:ahLst/>
            <a:cxnLst/>
            <a:rect r="r" b="b" t="t" l="l"/>
            <a:pathLst>
              <a:path h="706743" w="706743">
                <a:moveTo>
                  <a:pt x="0" y="0"/>
                </a:moveTo>
                <a:lnTo>
                  <a:pt x="706743" y="0"/>
                </a:lnTo>
                <a:lnTo>
                  <a:pt x="706743" y="706743"/>
                </a:lnTo>
                <a:lnTo>
                  <a:pt x="0" y="706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18258" y="7452840"/>
            <a:ext cx="706743" cy="706743"/>
          </a:xfrm>
          <a:custGeom>
            <a:avLst/>
            <a:gdLst/>
            <a:ahLst/>
            <a:cxnLst/>
            <a:rect r="r" b="b" t="t" l="l"/>
            <a:pathLst>
              <a:path h="706743" w="706743">
                <a:moveTo>
                  <a:pt x="0" y="0"/>
                </a:moveTo>
                <a:lnTo>
                  <a:pt x="706743" y="0"/>
                </a:lnTo>
                <a:lnTo>
                  <a:pt x="706743" y="706743"/>
                </a:lnTo>
                <a:lnTo>
                  <a:pt x="0" y="706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233975" y="3627873"/>
            <a:ext cx="3839113" cy="240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Datu nodošana uz DAGR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00816" y="7498938"/>
            <a:ext cx="5272795" cy="552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7"/>
              </a:lnSpc>
              <a:spcBef>
                <a:spcPct val="0"/>
              </a:spcBef>
            </a:pPr>
            <a:r>
              <a:rPr lang="en-US" b="true" sz="300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Debezium savienotājs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26754" y="1809620"/>
            <a:ext cx="3173835" cy="552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7"/>
              </a:lnSpc>
              <a:spcBef>
                <a:spcPct val="0"/>
              </a:spcBef>
            </a:pPr>
            <a:r>
              <a:rPr lang="en-US" b="true" sz="300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DAGR REST API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600816" y="3915196"/>
            <a:ext cx="499150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Datu devēja savienotājs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15476" y="2594643"/>
            <a:ext cx="8348149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Datu nodošanu uz DAGR kontrolē datu avota sistēma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2125001" y="4714711"/>
            <a:ext cx="8338624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Datu izgūšanu un nodošanu uz DAGR kontrolē datu devēja savienotājs. Datu Avoti: SQL tipa datu bāzes, faili (CSV, TXT, XML, JSON) un datu devēja izplatīšanas servisi.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2125001" y="8188105"/>
            <a:ext cx="8338624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Debezium savienotājs ļauj izgūt datus no datu bāzu žurnālfailiem.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74039" y="3217924"/>
            <a:ext cx="10518039" cy="10244806"/>
            <a:chOff x="0" y="0"/>
            <a:chExt cx="834478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4478" cy="812800"/>
            </a:xfrm>
            <a:custGeom>
              <a:avLst/>
              <a:gdLst/>
              <a:ahLst/>
              <a:cxnLst/>
              <a:rect r="r" b="b" t="t" l="l"/>
              <a:pathLst>
                <a:path h="812800" w="834478">
                  <a:moveTo>
                    <a:pt x="417239" y="0"/>
                  </a:moveTo>
                  <a:cubicBezTo>
                    <a:pt x="186804" y="0"/>
                    <a:pt x="0" y="181951"/>
                    <a:pt x="0" y="406400"/>
                  </a:cubicBezTo>
                  <a:cubicBezTo>
                    <a:pt x="0" y="630849"/>
                    <a:pt x="186804" y="812800"/>
                    <a:pt x="417239" y="812800"/>
                  </a:cubicBezTo>
                  <a:cubicBezTo>
                    <a:pt x="647673" y="812800"/>
                    <a:pt x="834478" y="630849"/>
                    <a:pt x="834478" y="406400"/>
                  </a:cubicBezTo>
                  <a:cubicBezTo>
                    <a:pt x="834478" y="181951"/>
                    <a:pt x="647673" y="0"/>
                    <a:pt x="417239" y="0"/>
                  </a:cubicBezTo>
                  <a:close/>
                </a:path>
              </a:pathLst>
            </a:custGeom>
            <a:solidFill>
              <a:srgbClr val="33663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232" y="38100"/>
              <a:ext cx="678013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3217924"/>
            <a:ext cx="10518039" cy="10244806"/>
            <a:chOff x="0" y="0"/>
            <a:chExt cx="834478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4478" cy="812800"/>
            </a:xfrm>
            <a:custGeom>
              <a:avLst/>
              <a:gdLst/>
              <a:ahLst/>
              <a:cxnLst/>
              <a:rect r="r" b="b" t="t" l="l"/>
              <a:pathLst>
                <a:path h="812800" w="834478">
                  <a:moveTo>
                    <a:pt x="417239" y="0"/>
                  </a:moveTo>
                  <a:cubicBezTo>
                    <a:pt x="186804" y="0"/>
                    <a:pt x="0" y="181951"/>
                    <a:pt x="0" y="406400"/>
                  </a:cubicBezTo>
                  <a:cubicBezTo>
                    <a:pt x="0" y="630849"/>
                    <a:pt x="186804" y="812800"/>
                    <a:pt x="417239" y="812800"/>
                  </a:cubicBezTo>
                  <a:cubicBezTo>
                    <a:pt x="647673" y="812800"/>
                    <a:pt x="834478" y="630849"/>
                    <a:pt x="834478" y="406400"/>
                  </a:cubicBezTo>
                  <a:cubicBezTo>
                    <a:pt x="834478" y="181951"/>
                    <a:pt x="647673" y="0"/>
                    <a:pt x="417239" y="0"/>
                  </a:cubicBezTo>
                  <a:close/>
                </a:path>
              </a:pathLst>
            </a:custGeom>
            <a:solidFill>
              <a:srgbClr val="33663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8232" y="38100"/>
              <a:ext cx="678013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414848" y="3673367"/>
            <a:ext cx="2940265" cy="2940265"/>
          </a:xfrm>
          <a:custGeom>
            <a:avLst/>
            <a:gdLst/>
            <a:ahLst/>
            <a:cxnLst/>
            <a:rect r="r" b="b" t="t" l="l"/>
            <a:pathLst>
              <a:path h="2940265" w="2940265">
                <a:moveTo>
                  <a:pt x="0" y="0"/>
                </a:moveTo>
                <a:lnTo>
                  <a:pt x="2940265" y="0"/>
                </a:lnTo>
                <a:lnTo>
                  <a:pt x="2940265" y="2940266"/>
                </a:lnTo>
                <a:lnTo>
                  <a:pt x="0" y="2940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695105" y="3953624"/>
            <a:ext cx="2379751" cy="237975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733096" y="3673367"/>
            <a:ext cx="2940265" cy="2940265"/>
          </a:xfrm>
          <a:custGeom>
            <a:avLst/>
            <a:gdLst/>
            <a:ahLst/>
            <a:cxnLst/>
            <a:rect r="r" b="b" t="t" l="l"/>
            <a:pathLst>
              <a:path h="2940265" w="2940265">
                <a:moveTo>
                  <a:pt x="0" y="0"/>
                </a:moveTo>
                <a:lnTo>
                  <a:pt x="2940265" y="0"/>
                </a:lnTo>
                <a:lnTo>
                  <a:pt x="2940265" y="2940266"/>
                </a:lnTo>
                <a:lnTo>
                  <a:pt x="0" y="2940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3013353" y="3953624"/>
            <a:ext cx="2379751" cy="237975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247614" y="4506133"/>
            <a:ext cx="1274733" cy="1274733"/>
          </a:xfrm>
          <a:custGeom>
            <a:avLst/>
            <a:gdLst/>
            <a:ahLst/>
            <a:cxnLst/>
            <a:rect r="r" b="b" t="t" l="l"/>
            <a:pathLst>
              <a:path h="1274733" w="1274733">
                <a:moveTo>
                  <a:pt x="0" y="0"/>
                </a:moveTo>
                <a:lnTo>
                  <a:pt x="1274733" y="0"/>
                </a:lnTo>
                <a:lnTo>
                  <a:pt x="1274733" y="1274734"/>
                </a:lnTo>
                <a:lnTo>
                  <a:pt x="0" y="127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35472" y="4409333"/>
            <a:ext cx="1535512" cy="1468334"/>
          </a:xfrm>
          <a:custGeom>
            <a:avLst/>
            <a:gdLst/>
            <a:ahLst/>
            <a:cxnLst/>
            <a:rect r="r" b="b" t="t" l="l"/>
            <a:pathLst>
              <a:path h="1468334" w="1535512">
                <a:moveTo>
                  <a:pt x="0" y="0"/>
                </a:moveTo>
                <a:lnTo>
                  <a:pt x="1535513" y="0"/>
                </a:lnTo>
                <a:lnTo>
                  <a:pt x="1535513" y="1468334"/>
                </a:lnTo>
                <a:lnTo>
                  <a:pt x="0" y="1468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293629" y="971550"/>
            <a:ext cx="13700743" cy="97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b="true" sz="6150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Kā piekļūt DAGR?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7489496"/>
            <a:ext cx="5959579" cy="992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  <a:spcBef>
                <a:spcPct val="0"/>
              </a:spcBef>
            </a:pPr>
            <a:r>
              <a:rPr lang="en-US" sz="192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Aizpildiet DAGR veidlapu VRAA vietnē un nosūtīt Valsts reģionālās attīstības aģentūrai elektroniskajā adresē.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885984" y="6737239"/>
            <a:ext cx="410838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2"/>
              </a:lnSpc>
            </a:pPr>
            <a:r>
              <a:rPr lang="en-US" b="true" sz="3985" u="sng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  <a:hlinkClick r:id="rId8" tooltip="https://dagr.gov.lv"/>
              </a:rPr>
              <a:t>DAGR vietne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3096" y="6737239"/>
            <a:ext cx="658376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2"/>
              </a:lnSpc>
            </a:pPr>
            <a:r>
              <a:rPr lang="en-US" b="true" sz="3985" u="sng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  <a:hlinkClick r:id="rId9" tooltip="https://www.vraa.gov.lv/lv/datu-izplatisanas-un-parvaldibas-platforma"/>
              </a:rPr>
              <a:t>DAGR veidlapa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23230" y="7489496"/>
            <a:ext cx="5959579" cy="661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  <a:spcBef>
                <a:spcPct val="0"/>
              </a:spcBef>
            </a:pPr>
            <a:r>
              <a:rPr lang="en-US" sz="192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Datu izplatīšanas un pārvaldīšanas platformas oficiālā mājaslapa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36367" y="-5210866"/>
            <a:ext cx="14680367" cy="14680367"/>
            <a:chOff x="0" y="0"/>
            <a:chExt cx="837653" cy="8376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7653" cy="837653"/>
            </a:xfrm>
            <a:custGeom>
              <a:avLst/>
              <a:gdLst/>
              <a:ahLst/>
              <a:cxnLst/>
              <a:rect r="r" b="b" t="t" l="l"/>
              <a:pathLst>
                <a:path h="837653" w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447477" y="-3456726"/>
            <a:ext cx="12502588" cy="11914587"/>
            <a:chOff x="0" y="0"/>
            <a:chExt cx="852913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52913" cy="812800"/>
            </a:xfrm>
            <a:custGeom>
              <a:avLst/>
              <a:gdLst/>
              <a:ahLst/>
              <a:cxnLst/>
              <a:rect r="r" b="b" t="t" l="l"/>
              <a:pathLst>
                <a:path h="812800" w="852913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0E691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739860" y="-3414336"/>
            <a:ext cx="11087352" cy="11087308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66" t="0" r="-16666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580566" y="7814083"/>
            <a:ext cx="1678734" cy="1655419"/>
          </a:xfrm>
          <a:custGeom>
            <a:avLst/>
            <a:gdLst/>
            <a:ahLst/>
            <a:cxnLst/>
            <a:rect r="r" b="b" t="t" l="l"/>
            <a:pathLst>
              <a:path h="1655419" w="1678734">
                <a:moveTo>
                  <a:pt x="0" y="0"/>
                </a:moveTo>
                <a:lnTo>
                  <a:pt x="1678734" y="0"/>
                </a:lnTo>
                <a:lnTo>
                  <a:pt x="1678734" y="1655418"/>
                </a:lnTo>
                <a:lnTo>
                  <a:pt x="0" y="1655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379274" y="1623994"/>
            <a:ext cx="8236124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984"/>
              </a:lnSpc>
            </a:pPr>
            <a:r>
              <a:rPr lang="en-US" b="true" sz="7487">
                <a:solidFill>
                  <a:srgbClr val="1C9715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Paldies!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49037371BCF40A81E3E5245AA6F51" ma:contentTypeVersion="8" ma:contentTypeDescription="Create a new document." ma:contentTypeScope="" ma:versionID="86857dd181cfdd5e1cb8253318ffa3ea">
  <xsd:schema xmlns:xsd="http://www.w3.org/2001/XMLSchema" xmlns:xs="http://www.w3.org/2001/XMLSchema" xmlns:p="http://schemas.microsoft.com/office/2006/metadata/properties" xmlns:ns2="113c0ea1-1730-4ae4-b92f-d12f8734c38b" targetNamespace="http://schemas.microsoft.com/office/2006/metadata/properties" ma:root="true" ma:fieldsID="142880bde60e76b412760ebb3fee2c50" ns2:_="">
    <xsd:import namespace="113c0ea1-1730-4ae4-b92f-d12f8734c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c0ea1-1730-4ae4-b92f-d12f8734c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35E691-3609-4770-9CF6-B8330D41EE8B}"/>
</file>

<file path=customXml/itemProps2.xml><?xml version="1.0" encoding="utf-8"?>
<ds:datastoreItem xmlns:ds="http://schemas.openxmlformats.org/officeDocument/2006/customXml" ds:itemID="{44CE0C68-3E0A-43BD-BD0D-E4C996C696A1}"/>
</file>

<file path=customXml/itemProps3.xml><?xml version="1.0" encoding="utf-8"?>
<ds:datastoreItem xmlns:ds="http://schemas.openxmlformats.org/officeDocument/2006/customXml" ds:itemID="{8A7A3A63-3F03-4544-82B2-7184FF5A2AC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DAGR konceptuālā prezentācija</dc:title>
  <cp:revision>1</cp:revision>
  <dcterms:created xsi:type="dcterms:W3CDTF">2006-08-16T00:00:00Z</dcterms:created>
  <dcterms:modified xsi:type="dcterms:W3CDTF">2011-08-01T06:04:30Z</dcterms:modified>
  <dc:identifier>DAGMsuUG-7c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0x010100B1F49037371BCF40A81E3E5245AA6F51</vt:lpwstr>
  </property>
</Properties>
</file>