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69" r:id="rId6"/>
    <p:sldId id="286" r:id="rId7"/>
    <p:sldId id="292" r:id="rId8"/>
    <p:sldId id="285" r:id="rId9"/>
    <p:sldId id="260" r:id="rId10"/>
    <p:sldId id="262" r:id="rId11"/>
    <p:sldId id="263" r:id="rId12"/>
    <p:sldId id="270" r:id="rId13"/>
    <p:sldId id="264" r:id="rId14"/>
    <p:sldId id="271" r:id="rId15"/>
    <p:sldId id="272" r:id="rId16"/>
    <p:sldId id="290" r:id="rId17"/>
    <p:sldId id="291" r:id="rId18"/>
    <p:sldId id="265" r:id="rId19"/>
    <p:sldId id="294" r:id="rId20"/>
    <p:sldId id="258" r:id="rId21"/>
    <p:sldId id="266" r:id="rId22"/>
    <p:sldId id="267" r:id="rId23"/>
    <p:sldId id="268" r:id="rId24"/>
    <p:sldId id="284" r:id="rId2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1F896-EEF6-4A8C-99E0-8660C01F79CB}" type="datetimeFigureOut">
              <a:rPr lang="lv-LV" smtClean="0"/>
              <a:t>24.11.2025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F764-16C0-4D5D-B5D1-08BDB7252E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98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F764-16C0-4D5D-B5D1-08BDB7252E4A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880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4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aa.gov.lv/lv/api-parvaldniek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i.viss.gov.lv/devportal/apis/065c9e5a-cb7a-4b41-b9b4-129824b7c820/overview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e.cs.oots.tech.ec.europa.eu/#/home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eur-lex.europa.eu/legal-content/EN/TXT/?uri=CELEX%3A02018R1724-202501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varam.gov.lv/lv/vienotas-digitalas-vartejas-pakalpojum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am.gov.lv/lv/vienotas-digitalas-vartejas-pakalpojumi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vdaa.gov.lv/lv/vienreizes-principa-tehniska-siste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r-lex.europa.eu/legal-content/EN/TXT/?uri=CELEX%3A02018R1724-202501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lanyard with white text on it&#10;&#10;AI-generated content may be incorrect.">
            <a:extLst>
              <a:ext uri="{FF2B5EF4-FFF2-40B4-BE49-F238E27FC236}">
                <a16:creationId xmlns:a16="http://schemas.microsoft.com/office/drawing/2014/main" id="{605A9967-6548-E6BB-237F-ED2BE747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l="4993" t="17357" r="8894" b="16771"/>
          <a:stretch>
            <a:fillRect/>
          </a:stretch>
        </p:blipFill>
        <p:spPr>
          <a:xfrm>
            <a:off x="-14941" y="11862"/>
            <a:ext cx="12202526" cy="6846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BE7BB-9301-C769-E237-CACFD798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336" y="2375974"/>
            <a:ext cx="9357360" cy="17292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b="1" noProof="0"/>
              <a:t>Vienreizes principa tehniskās sistēmas (OOTS) ieviešana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AA7D-C6D3-7BE2-5BE6-7886B0D7D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4642" y="5665752"/>
            <a:ext cx="4023359" cy="448609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rgbClr val="000000"/>
                </a:solidFill>
              </a:rPr>
              <a:t>12</a:t>
            </a:r>
            <a:r>
              <a:rPr lang="lv-LV" sz="2000" noProof="0" dirty="0">
                <a:solidFill>
                  <a:srgbClr val="000000"/>
                </a:solidFill>
              </a:rPr>
              <a:t>.11.2025. 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B847F9D-45DC-8301-ECB5-A29863053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4837" y="11862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097BDFFA-7759-17E6-8A6A-D386645B3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CDCF1-9881-5246-6BBA-BA179002C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5CF5-53CE-54DF-2490-DFA95163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b="1" noProof="0"/>
              <a:t>Solis 3</a:t>
            </a:r>
            <a:r>
              <a:rPr lang="lv-LV" noProof="0"/>
              <a:t>: Integrācija ar OOTS testa vidē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5FF2-174C-1252-BC35-38582B82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3780518"/>
          </a:xfrm>
        </p:spPr>
        <p:txBody>
          <a:bodyPr>
            <a:normAutofit/>
          </a:bodyPr>
          <a:lstStyle/>
          <a:p>
            <a:endParaRPr lang="lv-LV" noProof="0"/>
          </a:p>
          <a:p>
            <a:endParaRPr lang="lv-LV" noProof="0"/>
          </a:p>
          <a:p>
            <a:pPr marL="0" indent="0">
              <a:buNone/>
            </a:pPr>
            <a:endParaRPr lang="lv-LV" noProof="0"/>
          </a:p>
        </p:txBody>
      </p:sp>
      <p:pic>
        <p:nvPicPr>
          <p:cNvPr id="4" name="Attēls 3" descr="Attēls, kurā ir teksts, ekrānuzņēmums, diagramma, rinda&#10;&#10;Mākslīgā intelekta ģenerēts saturs var būt nepareizs.">
            <a:extLst>
              <a:ext uri="{FF2B5EF4-FFF2-40B4-BE49-F238E27FC236}">
                <a16:creationId xmlns:a16="http://schemas.microsoft.com/office/drawing/2014/main" id="{842FE9BA-5395-D345-C226-41C1649D5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9" b="3535"/>
          <a:stretch>
            <a:fillRect/>
          </a:stretch>
        </p:blipFill>
        <p:spPr>
          <a:xfrm>
            <a:off x="524581" y="1497719"/>
            <a:ext cx="11142814" cy="2705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81649-4A18-C30C-9409-19EA44A77709}"/>
              </a:ext>
            </a:extLst>
          </p:cNvPr>
          <p:cNvSpPr txBox="1"/>
          <p:nvPr/>
        </p:nvSpPr>
        <p:spPr>
          <a:xfrm>
            <a:off x="1086555" y="4374444"/>
            <a:ext cx="1075266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VDAA nodrošina piekļuves, klienta ID, apstiprina testēšanas rezultātus.</a:t>
            </a: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Svarīgi, ka, lai integrētu OOTS, ir jābūt pieejamam (publicētam) </a:t>
            </a:r>
            <a:r>
              <a:rPr lang="lv-LV">
                <a:ea typeface="+mn-lt"/>
                <a:cs typeface="+mn-lt"/>
              </a:rPr>
              <a:t>procedūru portālam</a:t>
            </a:r>
            <a:r>
              <a:rPr lang="lv-LV" noProof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lv-LV" noProof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Papildus API dokumentācija -</a:t>
            </a:r>
            <a:r>
              <a:rPr lang="lv-LV" sz="2000" noProof="0">
                <a:ea typeface="+mn-lt"/>
                <a:cs typeface="+mn-lt"/>
              </a:rPr>
              <a:t> </a:t>
            </a:r>
            <a:r>
              <a:rPr lang="lv-LV" u="sng" noProof="0">
                <a:hlinkClick r:id="rId3"/>
              </a:rPr>
              <a:t>https://www.vdaa.gov.lv/lv/api-parvaldnieks</a:t>
            </a:r>
            <a:r>
              <a:rPr lang="lv-LV" noProof="0"/>
              <a:t> </a:t>
            </a:r>
          </a:p>
          <a:p>
            <a:endParaRPr lang="lv-LV" noProof="0"/>
          </a:p>
          <a:p>
            <a:pPr marL="285750" indent="-285750">
              <a:buFont typeface="Arial"/>
              <a:buChar char="•"/>
            </a:pPr>
            <a:r>
              <a:rPr lang="lv-LV" noProof="0"/>
              <a:t>Pozitīva testa rezultāta gadījumā pāreja uz produkcijas vidi.</a:t>
            </a:r>
          </a:p>
        </p:txBody>
      </p:sp>
      <p:pic>
        <p:nvPicPr>
          <p:cNvPr id="7" name="Grafika 4">
            <a:extLst>
              <a:ext uri="{FF2B5EF4-FFF2-40B4-BE49-F238E27FC236}">
                <a16:creationId xmlns:a16="http://schemas.microsoft.com/office/drawing/2014/main" id="{BF28EEEA-F662-5AD4-5956-EB109D7AB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9" name="Picture 8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FDCE78A2-D94A-2C9C-4E6C-37A5E4D9E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 descr="Attēls, kurā ir teksts, ekrānuzņēmums, displejs, programmatūra&#10;&#10;Mākslīgā intelekta ģenerēts saturs var būt nepareizs.">
            <a:extLst>
              <a:ext uri="{FF2B5EF4-FFF2-40B4-BE49-F238E27FC236}">
                <a16:creationId xmlns:a16="http://schemas.microsoft.com/office/drawing/2014/main" id="{353C1DD3-FF64-B04A-AE0E-1BBC532D2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92" y="1313377"/>
            <a:ext cx="8738814" cy="5018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0C10F-8D68-757B-F8FE-BF6C44F6DF79}"/>
              </a:ext>
            </a:extLst>
          </p:cNvPr>
          <p:cNvSpPr txBox="1"/>
          <p:nvPr/>
        </p:nvSpPr>
        <p:spPr>
          <a:xfrm>
            <a:off x="3551208" y="326917"/>
            <a:ext cx="660634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4400" noProof="0">
                <a:latin typeface="Aptos Display"/>
              </a:rPr>
              <a:t>e-Formu konstruktora skats</a:t>
            </a:r>
            <a:endParaRPr lang="lv-LV" noProof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E6DAB0F-B07B-BDC0-F7FF-BE361444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46819C78-4ED2-4DD8-8DCE-5BE1CDF9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 descr="Attēls, kurā ir teksts, ekrānuzņēmums, displejs, programmatūra&#10;&#10;Mākslīgā intelekta ģenerēts saturs var būt nepareizs.">
            <a:extLst>
              <a:ext uri="{FF2B5EF4-FFF2-40B4-BE49-F238E27FC236}">
                <a16:creationId xmlns:a16="http://schemas.microsoft.com/office/drawing/2014/main" id="{52075329-9187-2240-B414-DAB170AC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74" y="1591392"/>
            <a:ext cx="11716053" cy="3670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B4F6E-7A14-5B09-B487-B1CDE7494335}"/>
              </a:ext>
            </a:extLst>
          </p:cNvPr>
          <p:cNvSpPr txBox="1"/>
          <p:nvPr/>
        </p:nvSpPr>
        <p:spPr>
          <a:xfrm>
            <a:off x="1751683" y="326917"/>
            <a:ext cx="924112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4400" noProof="0">
                <a:latin typeface="Aptos Display"/>
              </a:rPr>
              <a:t>e-Formas lietotāja skats OOTS scenārijā</a:t>
            </a:r>
            <a:endParaRPr lang="lv-LV" noProof="0"/>
          </a:p>
        </p:txBody>
      </p:sp>
      <p:pic>
        <p:nvPicPr>
          <p:cNvPr id="3" name="Grafika 4">
            <a:extLst>
              <a:ext uri="{FF2B5EF4-FFF2-40B4-BE49-F238E27FC236}">
                <a16:creationId xmlns:a16="http://schemas.microsoft.com/office/drawing/2014/main" id="{7A6CE8BC-4657-12BC-F8A1-FCE3D0E44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E184792E-6558-E926-FA50-D0E3FA6F3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8C6DC5-D9D8-147E-81AC-84AC56CB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577" y="264483"/>
            <a:ext cx="5109714" cy="1440581"/>
          </a:xfrm>
        </p:spPr>
        <p:txBody>
          <a:bodyPr/>
          <a:lstStyle/>
          <a:p>
            <a:r>
              <a:rPr lang="lv-LV"/>
              <a:t>OOTS API integrācija</a:t>
            </a:r>
          </a:p>
        </p:txBody>
      </p:sp>
      <p:pic>
        <p:nvPicPr>
          <p:cNvPr id="4" name="Satura vietturis 3" descr="Attēls, kurā ir teksts, diagramma, fonts, ekrānuzņēmums&#10;&#10;Mākslīgā intelekta ģenerēts saturs var būt nepareizs.">
            <a:extLst>
              <a:ext uri="{FF2B5EF4-FFF2-40B4-BE49-F238E27FC236}">
                <a16:creationId xmlns:a16="http://schemas.microsoft.com/office/drawing/2014/main" id="{BD72A360-5DA1-EF0C-42B6-54C55C10D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510"/>
          <a:stretch>
            <a:fillRect/>
          </a:stretch>
        </p:blipFill>
        <p:spPr>
          <a:xfrm>
            <a:off x="6090455" y="1576024"/>
            <a:ext cx="5868116" cy="2169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874FA-21F9-16AB-D26D-2EE9DFD2CCFD}"/>
              </a:ext>
            </a:extLst>
          </p:cNvPr>
          <p:cNvSpPr txBox="1"/>
          <p:nvPr/>
        </p:nvSpPr>
        <p:spPr>
          <a:xfrm>
            <a:off x="964163" y="1819469"/>
            <a:ext cx="587212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lv-LV"/>
              <a:t>Balstīts uz </a:t>
            </a:r>
            <a:r>
              <a:rPr lang="lv-LV" b="1" err="1"/>
              <a:t>RestAPI</a:t>
            </a:r>
            <a:r>
              <a:rPr lang="lv-LV" b="1"/>
              <a:t> </a:t>
            </a:r>
            <a:r>
              <a:rPr lang="lv-LV"/>
              <a:t>– standartizēts, viegls, drošs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Trīs </a:t>
            </a:r>
            <a:r>
              <a:rPr lang="lv-LV" err="1"/>
              <a:t>pamatmetodes</a:t>
            </a:r>
            <a:r>
              <a:rPr lang="lv-LV"/>
              <a:t> GET</a:t>
            </a:r>
          </a:p>
          <a:p>
            <a:endParaRPr lang="lv-LV"/>
          </a:p>
          <a:p>
            <a:r>
              <a:rPr lang="lv-LV" b="1"/>
              <a:t>WSO2 API pārvaldnieks: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Testa vide – apitest.vraa.gov.lv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Produkcijas vide – api.viss.gov.lv</a:t>
            </a:r>
          </a:p>
          <a:p>
            <a:endParaRPr lang="lv-LV"/>
          </a:p>
          <a:p>
            <a:pPr marL="285750" indent="-285750">
              <a:buFont typeface="Arial"/>
              <a:buChar char="•"/>
            </a:pPr>
            <a:r>
              <a:rPr lang="lv-LV"/>
              <a:t>API pieejama</a:t>
            </a:r>
            <a:r>
              <a:rPr lang="lv-LV" b="1"/>
              <a:t> </a:t>
            </a:r>
            <a:r>
              <a:rPr lang="lv-LV" b="1" err="1"/>
              <a:t>Swagge</a:t>
            </a:r>
            <a:r>
              <a:rPr lang="lv-LV" err="1"/>
              <a:t>r</a:t>
            </a:r>
            <a:r>
              <a:rPr lang="lv-LV"/>
              <a:t> dokumentācija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Izstrādē var izmantot populārus rīkus kā </a:t>
            </a:r>
            <a:r>
              <a:rPr lang="lv-LV" b="1" err="1"/>
              <a:t>Postman</a:t>
            </a:r>
            <a:r>
              <a:rPr lang="lv-LV"/>
              <a:t> u.c.</a:t>
            </a:r>
          </a:p>
          <a:p>
            <a:endParaRPr lang="lv-LV"/>
          </a:p>
          <a:p>
            <a:pPr marL="285750" indent="-285750">
              <a:buFont typeface="Arial"/>
              <a:buChar char="•"/>
            </a:pPr>
            <a:r>
              <a:rPr lang="lv-LV"/>
              <a:t>Vienota autorizācija (PFAS)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Datu apmaiņa notiek tikai ar autorizētiem lietotājiem</a:t>
            </a:r>
          </a:p>
          <a:p>
            <a:pPr marL="285750" indent="-285750">
              <a:buFont typeface="Arial"/>
              <a:buChar char="•"/>
            </a:pPr>
            <a:r>
              <a:rPr lang="lv-LV"/>
              <a:t>Datu integritāte tiek nodrošināta ar </a:t>
            </a:r>
            <a:r>
              <a:rPr lang="lv-LV" err="1"/>
              <a:t>eIDAS</a:t>
            </a:r>
            <a:r>
              <a:rPr lang="lv-LV"/>
              <a:t> un XML parakstu standartiem</a:t>
            </a:r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</p:txBody>
      </p:sp>
      <p:pic>
        <p:nvPicPr>
          <p:cNvPr id="7" name="Grafika 4">
            <a:extLst>
              <a:ext uri="{FF2B5EF4-FFF2-40B4-BE49-F238E27FC236}">
                <a16:creationId xmlns:a16="http://schemas.microsoft.com/office/drawing/2014/main" id="{EB4B23AC-935C-0779-EEE7-9A39B997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9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48613F2E-A88E-B8F2-37FE-CD4F63538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13" name="Attēls 12" descr="Attēls, kurā ir fonts, logotips, grafika, simbols&#10;&#10;Mākslīgā intelekta ģenerēts saturs var būt nepareizs.">
            <a:extLst>
              <a:ext uri="{FF2B5EF4-FFF2-40B4-BE49-F238E27FC236}">
                <a16:creationId xmlns:a16="http://schemas.microsoft.com/office/drawing/2014/main" id="{BF400F7D-C355-A8D0-51E0-5DB71131B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216" y="4055314"/>
            <a:ext cx="1093758" cy="1047750"/>
          </a:xfrm>
          <a:prstGeom prst="rect">
            <a:avLst/>
          </a:prstGeom>
        </p:spPr>
      </p:pic>
      <p:pic>
        <p:nvPicPr>
          <p:cNvPr id="14" name="Attēls 13" descr="Attēls, kurā ir grafika, ekrānuzņēmums, instruments, dizains&#10;&#10;Mākslīgā intelekta ģenerēts saturs var būt nepareizs.">
            <a:extLst>
              <a:ext uri="{FF2B5EF4-FFF2-40B4-BE49-F238E27FC236}">
                <a16:creationId xmlns:a16="http://schemas.microsoft.com/office/drawing/2014/main" id="{8557A466-DD7C-3D07-3CDA-F02BF8551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118" y="4056570"/>
            <a:ext cx="1102744" cy="1045235"/>
          </a:xfrm>
          <a:prstGeom prst="rect">
            <a:avLst/>
          </a:prstGeom>
        </p:spPr>
      </p:pic>
      <p:pic>
        <p:nvPicPr>
          <p:cNvPr id="16" name="Attēls 15" descr="Attēls, kurā ir teksts, fonts, zaļš, ekrānuzņēmums&#10;&#10;Mākslīgā intelekta ģenerēts saturs var būt nepareizs.">
            <a:extLst>
              <a:ext uri="{FF2B5EF4-FFF2-40B4-BE49-F238E27FC236}">
                <a16:creationId xmlns:a16="http://schemas.microsoft.com/office/drawing/2014/main" id="{D42CD026-9E44-1CB2-2D82-3545CAADF4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517" y="5410020"/>
            <a:ext cx="14001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BA73A1-D1E9-0EF5-B5DB-5773EF13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25" y="391401"/>
            <a:ext cx="6009290" cy="1325563"/>
          </a:xfrm>
        </p:spPr>
        <p:txBody>
          <a:bodyPr/>
          <a:lstStyle/>
          <a:p>
            <a:r>
              <a:rPr lang="lv-LV">
                <a:ea typeface="+mj-lt"/>
                <a:cs typeface="+mj-lt"/>
              </a:rPr>
              <a:t>OOTS API </a:t>
            </a:r>
            <a:r>
              <a:rPr lang="lv-LV" err="1">
                <a:ea typeface="+mj-lt"/>
                <a:cs typeface="+mj-lt"/>
              </a:rPr>
              <a:t>pamatmetodes</a:t>
            </a:r>
          </a:p>
          <a:p>
            <a:endParaRPr lang="lv-LV"/>
          </a:p>
        </p:txBody>
      </p:sp>
      <p:graphicFrame>
        <p:nvGraphicFramePr>
          <p:cNvPr id="8" name="Satura vietturis 7">
            <a:extLst>
              <a:ext uri="{FF2B5EF4-FFF2-40B4-BE49-F238E27FC236}">
                <a16:creationId xmlns:a16="http://schemas.microsoft.com/office/drawing/2014/main" id="{C8E7F643-8E38-DBD4-D725-40A7802AA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87046"/>
              </p:ext>
            </p:extLst>
          </p:nvPr>
        </p:nvGraphicFramePr>
        <p:xfrm>
          <a:off x="838200" y="1825625"/>
          <a:ext cx="1051559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55">
                  <a:extLst>
                    <a:ext uri="{9D8B030D-6E8A-4147-A177-3AD203B41FA5}">
                      <a16:colId xmlns:a16="http://schemas.microsoft.com/office/drawing/2014/main" val="3640987292"/>
                    </a:ext>
                  </a:extLst>
                </a:gridCol>
                <a:gridCol w="5700042">
                  <a:extLst>
                    <a:ext uri="{9D8B030D-6E8A-4147-A177-3AD203B41FA5}">
                      <a16:colId xmlns:a16="http://schemas.microsoft.com/office/drawing/2014/main" val="21547203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10459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/>
                        <a:t>Metode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err="1"/>
                        <a:t>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/>
                        <a:t>Apraksts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>
                          <a:solidFill>
                            <a:schemeClr val="accent1"/>
                          </a:solidFill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api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/1.0/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intermediary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docs</a:t>
                      </a:r>
                      <a:endParaRPr lang="lv-LV" sz="1800" b="0" i="0" u="none" strike="noStrike" baseline="0" noProof="0">
                        <a:solidFill>
                          <a:schemeClr val="accent1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Iegūst pieejamo apliecinājumu sarakstu</a:t>
                      </a:r>
                      <a:endParaRPr lang="lv-LV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3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>
                          <a:solidFill>
                            <a:schemeClr val="accent1"/>
                          </a:solidFill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api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/1.0/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intermediary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docs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/{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id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}</a:t>
                      </a:r>
                      <a:endParaRPr lang="lv-LV">
                        <a:solidFill>
                          <a:schemeClr val="accent1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Iegūst konkrētu apliecinājumu pēc ID (PDF, XML, JSON)</a:t>
                      </a:r>
                      <a:endParaRPr lang="lv-LV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09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>
                          <a:solidFill>
                            <a:schemeClr val="accent6"/>
                          </a:solidFill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accent6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noProof="0" err="1">
                          <a:solidFill>
                            <a:schemeClr val="accent6"/>
                          </a:solidFill>
                          <a:latin typeface="Aptos"/>
                        </a:rPr>
                        <a:t>api</a:t>
                      </a:r>
                      <a:r>
                        <a:rPr lang="lv-LV" sz="1800" b="0" i="0" u="none" strike="noStrike" noProof="0">
                          <a:solidFill>
                            <a:schemeClr val="accent6"/>
                          </a:solidFill>
                          <a:latin typeface="Aptos"/>
                        </a:rPr>
                        <a:t>/1.0/</a:t>
                      </a:r>
                      <a:r>
                        <a:rPr lang="lv-LV" sz="1800" b="0" i="0" u="none" strike="noStrike" noProof="0" err="1">
                          <a:solidFill>
                            <a:schemeClr val="accent6"/>
                          </a:solidFill>
                          <a:latin typeface="Aptos"/>
                        </a:rPr>
                        <a:t>person</a:t>
                      </a:r>
                      <a:r>
                        <a:rPr lang="lv-LV" sz="1800" b="0" i="0" u="none" strike="noStrike" noProof="0">
                          <a:solidFill>
                            <a:schemeClr val="accent6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noProof="0" err="1">
                          <a:solidFill>
                            <a:schemeClr val="accent6"/>
                          </a:solidFill>
                          <a:latin typeface="Aptos"/>
                        </a:rPr>
                        <a:t>residence-country</a:t>
                      </a:r>
                      <a:endParaRPr lang="lv-LV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accent6"/>
                          </a:solidFill>
                          <a:latin typeface="Aptos"/>
                        </a:rPr>
                        <a:t>Iegūst personas dzīvesvietas valsti pēc personas koda</a:t>
                      </a:r>
                      <a:endParaRPr lang="lv-LV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2616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>
                          <a:solidFill>
                            <a:schemeClr val="accent1"/>
                          </a:solidFill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idauth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/1.0/</a:t>
                      </a:r>
                      <a:r>
                        <a:rPr lang="lv-LV" sz="1800" b="0" i="0" u="none" strike="noStrike" baseline="0" noProof="0" err="1">
                          <a:solidFill>
                            <a:schemeClr val="accent1"/>
                          </a:solidFill>
                          <a:latin typeface="Aptos"/>
                        </a:rPr>
                        <a:t>authorize</a:t>
                      </a:r>
                      <a:r>
                        <a:rPr lang="lv-LV" sz="1800" b="0" i="0" u="none" strike="noStrike" baseline="0" noProof="0">
                          <a:solidFill>
                            <a:schemeClr val="accent1"/>
                          </a:solidFill>
                          <a:latin typeface="Aptos"/>
                        </a:rPr>
                        <a:t>/wso2</a:t>
                      </a:r>
                      <a:endParaRPr lang="lv-LV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8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Izveido WSO2 sesiju autentifikācijai</a:t>
                      </a:r>
                      <a:endParaRPr lang="lv-LV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3881"/>
                  </a:ext>
                </a:extLst>
              </a:tr>
            </a:tbl>
          </a:graphicData>
        </a:graphic>
      </p:graphicFrame>
      <p:pic>
        <p:nvPicPr>
          <p:cNvPr id="5" name="Grafika 4">
            <a:extLst>
              <a:ext uri="{FF2B5EF4-FFF2-40B4-BE49-F238E27FC236}">
                <a16:creationId xmlns:a16="http://schemas.microsoft.com/office/drawing/2014/main" id="{D7CA35AA-D8FA-2CC1-6B2C-2271CC3CD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9BD1C9C0-F16E-AC91-005E-40E7EAEB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6863B-B23F-B6C0-5BBC-BE53A8927909}"/>
              </a:ext>
            </a:extLst>
          </p:cNvPr>
          <p:cNvSpPr txBox="1"/>
          <p:nvPr/>
        </p:nvSpPr>
        <p:spPr>
          <a:xfrm>
            <a:off x="840827" y="5120355"/>
            <a:ext cx="64375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lv-LV">
                <a:latin typeface="Aptos Display"/>
              </a:rPr>
              <a:t>Saite uz API - </a:t>
            </a:r>
            <a:r>
              <a:rPr lang="lv-LV">
                <a:latin typeface="Aptos Display"/>
                <a:hlinkClick r:id="rId5"/>
              </a:rPr>
              <a:t>API-VIDM_VRAA-OOTSPortalAPI</a:t>
            </a:r>
            <a:endParaRPr lang="lv-LV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93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BA39-9848-59E3-F2F2-707DB4418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9699-A310-2239-F06A-B78165B1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83" y="178219"/>
            <a:ext cx="10601864" cy="14118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v-LV" sz="4800" b="1" noProof="0"/>
              <a:t>Solis 4</a:t>
            </a:r>
            <a:r>
              <a:rPr lang="lv-LV" sz="4800" noProof="0"/>
              <a:t>: Integrācija ar OOTS produkcijas vidē</a:t>
            </a:r>
            <a:endParaRPr lang="lv-LV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E345C-4D3F-B146-36AE-4AFE71DB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3780518"/>
          </a:xfrm>
        </p:spPr>
        <p:txBody>
          <a:bodyPr>
            <a:normAutofit/>
          </a:bodyPr>
          <a:lstStyle/>
          <a:p>
            <a:endParaRPr lang="lv-LV" noProof="0"/>
          </a:p>
          <a:p>
            <a:endParaRPr lang="lv-LV" noProof="0"/>
          </a:p>
          <a:p>
            <a:pPr marL="0" indent="0">
              <a:buNone/>
            </a:pPr>
            <a:endParaRPr lang="lv-LV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795DD-7D52-03C0-FAAF-36FFB8658CB3}"/>
              </a:ext>
            </a:extLst>
          </p:cNvPr>
          <p:cNvSpPr txBox="1"/>
          <p:nvPr/>
        </p:nvSpPr>
        <p:spPr>
          <a:xfrm>
            <a:off x="1046327" y="3377820"/>
            <a:ext cx="46629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lv-LV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2C1C1-D627-37FC-E041-61DFA72F9560}"/>
              </a:ext>
            </a:extLst>
          </p:cNvPr>
          <p:cNvSpPr txBox="1"/>
          <p:nvPr/>
        </p:nvSpPr>
        <p:spPr>
          <a:xfrm>
            <a:off x="844061" y="4728823"/>
            <a:ext cx="1030458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VDAA nodrošina piekļuvi, </a:t>
            </a:r>
            <a:r>
              <a:rPr lang="lv-LV" noProof="0" err="1">
                <a:ea typeface="+mn-lt"/>
                <a:cs typeface="+mn-lt"/>
              </a:rPr>
              <a:t>tokenus</a:t>
            </a:r>
            <a:r>
              <a:rPr lang="lv-LV" noProof="0">
                <a:ea typeface="+mn-lt"/>
                <a:cs typeface="+mn-lt"/>
              </a:rPr>
              <a:t> un autorizācijas tvērumu </a:t>
            </a:r>
            <a:r>
              <a:rPr lang="lv-LV">
                <a:ea typeface="+mn-lt"/>
                <a:cs typeface="+mn-lt"/>
              </a:rPr>
              <a:t>(</a:t>
            </a:r>
            <a:r>
              <a:rPr lang="lv-LV" err="1">
                <a:ea typeface="+mn-lt"/>
                <a:cs typeface="+mn-lt"/>
              </a:rPr>
              <a:t>scope</a:t>
            </a:r>
            <a:r>
              <a:rPr lang="lv-LV">
                <a:ea typeface="+mn-lt"/>
                <a:cs typeface="+mn-lt"/>
              </a:rPr>
              <a:t>)</a:t>
            </a:r>
            <a:r>
              <a:rPr lang="lv-LV" noProof="0">
                <a:ea typeface="+mn-lt"/>
                <a:cs typeface="+mn-lt"/>
              </a:rPr>
              <a:t> aktivizēšanu, kā arī integrācijas apstiprinājumu produkcijas vidē.</a:t>
            </a:r>
            <a:endParaRPr lang="lv-LV" noProof="0"/>
          </a:p>
          <a:p>
            <a:pPr marL="285750" indent="-285750" algn="just">
              <a:buFont typeface="Arial"/>
              <a:buChar char="•"/>
            </a:pPr>
            <a:endParaRPr lang="lv-LV" noProof="0"/>
          </a:p>
          <a:p>
            <a:pPr marL="285750" indent="-285750" algn="just">
              <a:buFont typeface="Arial"/>
              <a:buChar char="•"/>
            </a:pPr>
            <a:r>
              <a:rPr lang="lv-LV" noProof="0"/>
              <a:t>Veiksmīgas integrēšanas rezultātā iestāde pilnvērtīgi darbojas OOTS produkcijas vidē.</a:t>
            </a:r>
          </a:p>
          <a:p>
            <a:pPr marL="285750" indent="-285750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/>
          </a:p>
        </p:txBody>
      </p:sp>
      <p:pic>
        <p:nvPicPr>
          <p:cNvPr id="8" name="Grafika 4">
            <a:extLst>
              <a:ext uri="{FF2B5EF4-FFF2-40B4-BE49-F238E27FC236}">
                <a16:creationId xmlns:a16="http://schemas.microsoft.com/office/drawing/2014/main" id="{3B2E0DEE-979F-D2B0-C6E3-04B93A709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10" name="Picture 9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CA2C9E77-29FB-22E8-74D5-0400353B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4" name="Attēls 3" descr="Attēls, kurā ir teksts, ekrānuzņēmums, fonts, diagramma&#10;&#10;Mākslīgā intelekta ģenerēts saturs var būt nepareizs.">
            <a:extLst>
              <a:ext uri="{FF2B5EF4-FFF2-40B4-BE49-F238E27FC236}">
                <a16:creationId xmlns:a16="http://schemas.microsoft.com/office/drawing/2014/main" id="{232144B0-18A4-CEA3-C669-278228B1C5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89" b="3090"/>
          <a:stretch>
            <a:fillRect/>
          </a:stretch>
        </p:blipFill>
        <p:spPr>
          <a:xfrm>
            <a:off x="726392" y="2018919"/>
            <a:ext cx="10629268" cy="21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1450-E6C0-0D45-6F5A-759107F4E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4F11-7467-3F09-5BEA-AD212336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noProof="0"/>
              <a:t>OOTS ir ieviests!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DA5A-D7E8-CAE2-4F4A-F8EF8D9E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35"/>
            <a:ext cx="4755157" cy="4608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noProof="0"/>
              <a:t>Apsveicam! Jūsu iestādē ir ieviests OOTS.</a:t>
            </a:r>
          </a:p>
          <a:p>
            <a:r>
              <a:rPr lang="lv-LV" noProof="0"/>
              <a:t>Jūsu iestāde ar lietotāja piekrišanu var izgūt pakalpojuma sniegšanai no ES dalībvalstu iestādēm nepieciešamos datus.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E8F59AA-9288-A053-0E04-BA4F350A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FC84298B-805B-F307-4CB0-472D80215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E87C1-D589-E42E-1B04-3AFD0D7087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07" r="73" b="1429"/>
          <a:stretch>
            <a:fillRect/>
          </a:stretch>
        </p:blipFill>
        <p:spPr>
          <a:xfrm>
            <a:off x="6292089" y="1915516"/>
            <a:ext cx="5895691" cy="26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4D53-33B2-4299-CCEE-2769A497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noProof="0"/>
              <a:t>OOTS ieviešana – datu sniedzējs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2D11-95D5-EEA6-C726-3500B212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586061"/>
          </a:xfrm>
        </p:spPr>
        <p:txBody>
          <a:bodyPr>
            <a:normAutofit/>
          </a:bodyPr>
          <a:lstStyle/>
          <a:p>
            <a:r>
              <a:rPr lang="lv-LV" b="1" noProof="0"/>
              <a:t>Solis 1 </a:t>
            </a:r>
            <a:r>
              <a:rPr lang="lv-LV" noProof="0"/>
              <a:t>– Identificēt datu apjomu, kas jāsniedz OOTS ietvaros; </a:t>
            </a:r>
          </a:p>
          <a:p>
            <a:r>
              <a:rPr lang="lv-LV" b="1" noProof="0"/>
              <a:t>Solis 2 </a:t>
            </a:r>
            <a:r>
              <a:rPr lang="lv-LV" noProof="0"/>
              <a:t>– Nodrošināt datu pieejamību OOTS vajadzībām DAGR testa vidē; </a:t>
            </a:r>
          </a:p>
          <a:p>
            <a:r>
              <a:rPr lang="lv-LV" b="1" noProof="0"/>
              <a:t>Solis 3 </a:t>
            </a:r>
            <a:r>
              <a:rPr lang="lv-LV" noProof="0"/>
              <a:t>– Nodrošināt datu pieejamību OOTS vajadzībām DAGR produkcijas vidē. </a:t>
            </a:r>
          </a:p>
        </p:txBody>
      </p:sp>
      <p:pic>
        <p:nvPicPr>
          <p:cNvPr id="4" name="Picture 3" descr="A person using a computer&#10;&#10;AI-generated content may be incorrect.">
            <a:extLst>
              <a:ext uri="{FF2B5EF4-FFF2-40B4-BE49-F238E27FC236}">
                <a16:creationId xmlns:a16="http://schemas.microsoft.com/office/drawing/2014/main" id="{6336EA38-1EC0-91D5-2D48-CCB459AC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86" y="1696064"/>
            <a:ext cx="2926963" cy="4375356"/>
          </a:xfrm>
          <a:prstGeom prst="rect">
            <a:avLst/>
          </a:prstGeom>
        </p:spPr>
      </p:pic>
      <p:pic>
        <p:nvPicPr>
          <p:cNvPr id="6" name="Grafika 4">
            <a:extLst>
              <a:ext uri="{FF2B5EF4-FFF2-40B4-BE49-F238E27FC236}">
                <a16:creationId xmlns:a16="http://schemas.microsoft.com/office/drawing/2014/main" id="{0DDE48A5-49A4-9D50-8384-62AD623F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1B2600C1-4B0C-235E-33B2-2617601AD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733A6-57BB-0487-295D-468146F9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FD5B-63B1-D053-EE82-B25756BC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v-LV" sz="4800" b="1" noProof="0"/>
              <a:t>Solis 1 </a:t>
            </a:r>
            <a:r>
              <a:rPr lang="lv-LV" sz="4800" noProof="0"/>
              <a:t>– Identificēt datu apjomu, kas jāsniedz OOTS ietvaros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2964-57AE-9E6A-305E-4CCF4557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2942" cy="4916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lv-LV" noProof="0"/>
              <a:t>Identificēt </a:t>
            </a:r>
            <a:r>
              <a:rPr lang="lv-LV" b="1"/>
              <a:t>vai un kādus</a:t>
            </a:r>
            <a:r>
              <a:rPr lang="lv-LV" b="1" noProof="0"/>
              <a:t> </a:t>
            </a:r>
            <a:r>
              <a:rPr lang="lv-LV" noProof="0"/>
              <a:t>dokumentus citu ES valstu institūcijas, pieprasa sniedzot </a:t>
            </a:r>
            <a:r>
              <a:rPr lang="lv-LV" noProof="0">
                <a:hlinkClick r:id="rId2"/>
              </a:rPr>
              <a:t>Vienotās digitālās vārtejas regulas </a:t>
            </a:r>
            <a:r>
              <a:rPr lang="lv-LV" noProof="0"/>
              <a:t>pakalpojumus, kas ir Jūsu iestādes pārziņā, piemēram, izziņa par </a:t>
            </a:r>
            <a:r>
              <a:rPr lang="lv-LV" noProof="0" err="1"/>
              <a:t>nesodamību</a:t>
            </a:r>
            <a:r>
              <a:rPr lang="lv-LV" noProof="0"/>
              <a:t>. (</a:t>
            </a:r>
            <a:r>
              <a:rPr lang="lv-LV" b="1" noProof="0"/>
              <a:t>Saraksts pieejams </a:t>
            </a:r>
            <a:r>
              <a:rPr lang="lv-LV" b="1" noProof="0">
                <a:hlinkClick r:id="rId3"/>
              </a:rPr>
              <a:t>šeit</a:t>
            </a:r>
            <a:r>
              <a:rPr lang="lv-LV" noProof="0"/>
              <a:t>)</a:t>
            </a:r>
          </a:p>
          <a:p>
            <a:pPr marL="514350" indent="-514350">
              <a:buAutoNum type="arabicPeriod"/>
            </a:pPr>
            <a:r>
              <a:rPr lang="lv-LV" noProof="0"/>
              <a:t>Identificēt datus, no kura sastāv apliecinājums, piemēram, Vārds, Uzvārds, izziņas </a:t>
            </a:r>
            <a:r>
              <a:rPr lang="lv-LV" noProof="0" err="1"/>
              <a:t>izdēvējvalsts</a:t>
            </a:r>
            <a:r>
              <a:rPr lang="lv-LV" noProof="0"/>
              <a:t>, utt.</a:t>
            </a:r>
          </a:p>
          <a:p>
            <a:endParaRPr lang="lv-LV" noProof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0C3A3B49-170E-5CAB-5743-C13F1A02E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8CC0F403-36CC-EE94-22C7-D49364D2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FD043-1899-AA41-7038-FF9F91FCB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769" y="1825625"/>
            <a:ext cx="5375088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08FE-E39B-2902-B063-616BA71E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DFB4-7C96-E506-6D74-2C0958A4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8" y="37950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v-LV" sz="4800" b="1" noProof="0"/>
              <a:t>Solis 2 </a:t>
            </a:r>
            <a:r>
              <a:rPr lang="lv-LV" sz="4800" noProof="0"/>
              <a:t>– Nodrošināt datu pieejamību OOTS vajadzībām DAGR testa vidē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29220-2D48-1F84-6D1C-6EB421DDA9B4}"/>
              </a:ext>
            </a:extLst>
          </p:cNvPr>
          <p:cNvSpPr txBox="1"/>
          <p:nvPr/>
        </p:nvSpPr>
        <p:spPr>
          <a:xfrm>
            <a:off x="1081177" y="3710021"/>
            <a:ext cx="100356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DAGR testa vidē dati ir pieejami OOTS vajadzībām un formāti pārbaudīti, sagatavojot pāreju uz produkcijas vidi.</a:t>
            </a:r>
            <a:endParaRPr lang="lv-LV" noProof="0"/>
          </a:p>
          <a:p>
            <a:pPr marL="285750" indent="-285750" algn="just">
              <a:buFont typeface="Arial"/>
              <a:buChar char="•"/>
            </a:pPr>
            <a:endParaRPr lang="lv-LV" noProof="0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Tiek izgūti tikai minimāli nepieciešamie dati, lai nodrošinātu apliecinājuma sniegšanu saskaņā ar ES regulās noteiktajām prasībām.</a:t>
            </a:r>
            <a:endParaRPr lang="lv-LV" noProof="0"/>
          </a:p>
          <a:p>
            <a:pPr marL="285750" indent="-285750" algn="just">
              <a:buFont typeface="Arial"/>
              <a:buChar char="•"/>
            </a:pPr>
            <a:endParaRPr lang="lv-LV" noProof="0"/>
          </a:p>
          <a:p>
            <a:pPr marL="285750" indent="-285750" algn="just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Visi dati tiek šifrēti, un pieeja iespējama tikai pilnvarotiem lietotājiem. Lietotājs par citu cilvēku nevar pieprasīt datus.</a:t>
            </a:r>
            <a:endParaRPr lang="lv-LV" noProof="0"/>
          </a:p>
          <a:p>
            <a:pPr marL="285750" indent="-285750" algn="just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/>
          </a:p>
        </p:txBody>
      </p:sp>
      <p:pic>
        <p:nvPicPr>
          <p:cNvPr id="4" name="Grafika 4">
            <a:extLst>
              <a:ext uri="{FF2B5EF4-FFF2-40B4-BE49-F238E27FC236}">
                <a16:creationId xmlns:a16="http://schemas.microsoft.com/office/drawing/2014/main" id="{96F8B157-EFC3-CE14-B1B3-67EE1C3D4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900D4BD4-A3CA-A809-379D-462486E4A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5" name="Attēls 4" descr="Attēls, kurā ir teksts, fonts, ekrānuzņēmums, logotips&#10;&#10;Mākslīgā intelekta ģenerēts saturs var būt nepareizs.">
            <a:extLst>
              <a:ext uri="{FF2B5EF4-FFF2-40B4-BE49-F238E27FC236}">
                <a16:creationId xmlns:a16="http://schemas.microsoft.com/office/drawing/2014/main" id="{A9F2C628-6202-2115-BD91-5C6EC65781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91" r="134" b="5778"/>
          <a:stretch>
            <a:fillRect/>
          </a:stretch>
        </p:blipFill>
        <p:spPr>
          <a:xfrm>
            <a:off x="804633" y="2009423"/>
            <a:ext cx="10541564" cy="13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6A7E-6E09-4B0B-1956-6E55237D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039" y="251185"/>
            <a:ext cx="9392421" cy="1000084"/>
          </a:xfrm>
        </p:spPr>
        <p:txBody>
          <a:bodyPr>
            <a:normAutofit/>
          </a:bodyPr>
          <a:lstStyle/>
          <a:p>
            <a:pPr algn="ctr"/>
            <a:r>
              <a:rPr lang="lv-LV" sz="3700" noProof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A63F-3927-2FA9-58D9-65B7F052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87" y="1810402"/>
            <a:ext cx="7581885" cy="41607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1800"/>
              <a:t>Vienotās digitālās vārtejas regulas ieviešana;</a:t>
            </a:r>
          </a:p>
          <a:p>
            <a:pPr algn="just"/>
            <a:r>
              <a:rPr lang="lv-LV" sz="1800"/>
              <a:t>Kas ir </a:t>
            </a:r>
            <a:r>
              <a:rPr lang="lv-LV" sz="1800" err="1">
                <a:ea typeface="+mj-lt"/>
                <a:cs typeface="+mj-lt"/>
              </a:rPr>
              <a:t>Vienreizes</a:t>
            </a:r>
            <a:r>
              <a:rPr lang="lv-LV" sz="1800">
                <a:ea typeface="+mj-lt"/>
                <a:cs typeface="+mj-lt"/>
              </a:rPr>
              <a:t> principa tehniskā sistēma (OOTS)?;</a:t>
            </a:r>
          </a:p>
          <a:p>
            <a:pPr algn="just"/>
            <a:r>
              <a:rPr lang="lv-LV" sz="1800"/>
              <a:t>OOTS - sistēma, kurai iespējams pieslēgties divās lomās;</a:t>
            </a:r>
          </a:p>
          <a:p>
            <a:pPr algn="just"/>
            <a:r>
              <a:rPr lang="lv-LV" sz="1800"/>
              <a:t>OOTS ieviešana – datu pieprasītājs: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1</a:t>
            </a:r>
            <a:r>
              <a:rPr lang="lv-LV" sz="1400"/>
              <a:t>: Identificēt pakalpojumus un apliecinājumu veidus;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2</a:t>
            </a:r>
            <a:r>
              <a:rPr lang="lv-LV" sz="1400"/>
              <a:t>: Pakalpojuma īpašnieka lēmums par integrāciju ar OOTS;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3</a:t>
            </a:r>
            <a:r>
              <a:rPr lang="lv-LV" sz="1400"/>
              <a:t>: Integrācija ar OOTS testa vidē;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4</a:t>
            </a:r>
            <a:r>
              <a:rPr lang="lv-LV" sz="1400"/>
              <a:t>: Integrācija ar OOTS produkcijas vidē.</a:t>
            </a:r>
          </a:p>
          <a:p>
            <a:r>
              <a:rPr lang="lv-LV" sz="1800"/>
              <a:t>OOTS ieviešana – datu sniedzējs: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1 </a:t>
            </a:r>
            <a:r>
              <a:rPr lang="lv-LV" sz="1400"/>
              <a:t>– Identificēt datu apjomu, kas jāsniedz OOTS ietvaros;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2 </a:t>
            </a:r>
            <a:r>
              <a:rPr lang="lv-LV" sz="1400"/>
              <a:t>– Nodrošināt datu pieejamību OOTS vajadzībām DAGR testa vidē;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sz="1400" b="1"/>
              <a:t>Solis 3 </a:t>
            </a:r>
            <a:r>
              <a:rPr lang="lv-LV" sz="1400"/>
              <a:t>– Nodrošināt datu pieejamību OOTS vajadzībām DAGR produkcijas vidē.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1800"/>
              <a:t>OOTS ir ieviests.</a:t>
            </a:r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00327ABF-440E-1EF2-4181-7882D9C2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379" y="122770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1E645AA2-9533-5001-63C8-5F2E6EDD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3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D9F3E-A59A-0016-474E-B3EF38E5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345E-1CAA-063D-9426-C42BFB30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84"/>
            <a:ext cx="10515600" cy="1325563"/>
          </a:xfrm>
        </p:spPr>
        <p:txBody>
          <a:bodyPr/>
          <a:lstStyle/>
          <a:p>
            <a:pPr algn="ctr"/>
            <a:r>
              <a:rPr lang="lv-LV" sz="4000" b="1" noProof="0"/>
              <a:t>Solis 3 </a:t>
            </a:r>
            <a:r>
              <a:rPr lang="lv-LV" sz="4000" noProof="0"/>
              <a:t>– Nodrošināt datu pieejamību OOTS vajadzībām DAGR produkcijas vidē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41394-3BE2-58F6-4E23-2A811CE32E18}"/>
              </a:ext>
            </a:extLst>
          </p:cNvPr>
          <p:cNvSpPr txBox="1"/>
          <p:nvPr/>
        </p:nvSpPr>
        <p:spPr>
          <a:xfrm>
            <a:off x="1599438" y="3431621"/>
            <a:ext cx="898263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DAGR produkcijas vidē aktīvi tiek uzturētas datu kopas, kas nodrošina drošu un vienotu datu apmaiņu starp iestādēm OOTS ietvaros.</a:t>
            </a:r>
          </a:p>
          <a:p>
            <a:pPr marL="285750" indent="-285750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r>
              <a:rPr lang="lv-LV" noProof="0">
                <a:ea typeface="+mn-lt"/>
                <a:cs typeface="+mn-lt"/>
              </a:rPr>
              <a:t>DAGR dati tiek atjaunoti regulāri. Dažos gadījumos ik pa pāris sekundēm, bet vairumā gadījumu iestādēm tie atjaunojas aptuveni reizi 24 stundās.</a:t>
            </a:r>
          </a:p>
          <a:p>
            <a:pPr marL="285750" indent="-285750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/>
          </a:p>
          <a:p>
            <a:pPr marL="285750" indent="-285750">
              <a:buFont typeface="Arial"/>
              <a:buChar char="•"/>
            </a:pPr>
            <a:endParaRPr lang="lv-LV" noProof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95204D9C-3C8A-83B8-644F-488F3A77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E5835435-2B4D-59AD-A1BE-6CB3D044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7" name="Attēls 6" descr="Attēls, kurā ir teksts, fonts, ekrānuzņēmums, cipars&#10;&#10;Mākslīgā intelekta ģenerēts saturs var būt nepareizs.">
            <a:extLst>
              <a:ext uri="{FF2B5EF4-FFF2-40B4-BE49-F238E27FC236}">
                <a16:creationId xmlns:a16="http://schemas.microsoft.com/office/drawing/2014/main" id="{F5B3ED29-EB1F-8AB3-3F1D-1BE1D52A20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1" b="5660"/>
          <a:stretch>
            <a:fillRect/>
          </a:stretch>
        </p:blipFill>
        <p:spPr>
          <a:xfrm>
            <a:off x="1333500" y="1713332"/>
            <a:ext cx="9510637" cy="14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03F3-27A7-CBF4-17D3-DD967198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noProof="0"/>
              <a:t>OOTS ir ieviests!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E5CD-5EFD-A273-88C1-AB7EDB70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35"/>
            <a:ext cx="5388429" cy="3890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noProof="0"/>
              <a:t>Apsveicam! Jūsu iestādē ir ieviests OOTS.</a:t>
            </a:r>
          </a:p>
          <a:p>
            <a:r>
              <a:rPr lang="lv-LV" noProof="0"/>
              <a:t>Jūsu iestāde var izsniegt nepieciešamos datus citu ES dalībvalstu iestādēm, lai tās sniegtu pakalpojumus Latvijas lietotājiem.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6538ABE-5E33-3F7C-EA3D-79B73B055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7" name="Picture 6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A8C9C58A-04BD-C98C-D4C0-FCBCC4D9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A5529-7B70-84E8-F5D0-5CD5A0FCE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240" y="1748135"/>
            <a:ext cx="6053760" cy="26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CC430-1D7F-C2FA-214F-5AC09632D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BBD2-BE91-4EA4-C677-FF9EFDB2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82" y="621887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lv-LV" sz="3700" b="1" noProof="0"/>
              <a:t>Vienotās digitālās vārtejas regulas ieviešana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E5CC-0A63-5717-81CE-D511ECA4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9" y="2409117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Vienotās digitālās vārtejas regulas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 mērķi: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nodrošināt ES fiziskām un juridiskām personām pieejamu informāciju par pakalpojumiem;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>
                <a:solidFill>
                  <a:srgbClr val="000000"/>
                </a:solidFill>
                <a:ea typeface="+mn-lt"/>
                <a:cs typeface="+mn-lt"/>
              </a:rPr>
              <a:t>n</a:t>
            </a:r>
            <a:r>
              <a:rPr lang="lv-LV" sz="1800" noProof="0" err="1">
                <a:solidFill>
                  <a:srgbClr val="000000"/>
                </a:solidFill>
                <a:ea typeface="+mn-lt"/>
                <a:cs typeface="+mn-lt"/>
              </a:rPr>
              <a:t>odrošināt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 ES fiziskām un juridiskām personām pieejamus pakalpojumus.</a:t>
            </a:r>
          </a:p>
          <a:p>
            <a:pPr marL="0" indent="0" algn="just">
              <a:buNone/>
            </a:pPr>
            <a:r>
              <a:rPr lang="lv-LV" sz="1800">
                <a:solidFill>
                  <a:srgbClr val="000000"/>
                </a:solidFill>
                <a:ea typeface="+mn-lt"/>
                <a:cs typeface="+mn-lt"/>
              </a:rPr>
              <a:t>Lai nodrošinātu pakalpojumu pārrobežu pieejamību Vienotās digitālās vārtejas </a:t>
            </a:r>
            <a:r>
              <a:rPr lang="lv-LV" sz="1800" b="1">
                <a:solidFill>
                  <a:srgbClr val="000000"/>
                </a:solidFill>
                <a:ea typeface="+mn-lt"/>
                <a:cs typeface="+mn-lt"/>
              </a:rPr>
              <a:t>regulas 14. pants paredz </a:t>
            </a:r>
            <a:r>
              <a:rPr lang="lv-LV" sz="1800" b="1" err="1">
                <a:solidFill>
                  <a:srgbClr val="000000"/>
                </a:solidFill>
                <a:ea typeface="+mn-lt"/>
                <a:cs typeface="+mn-lt"/>
              </a:rPr>
              <a:t>Vienreizes</a:t>
            </a:r>
            <a:r>
              <a:rPr lang="lv-LV" sz="1800" b="1">
                <a:solidFill>
                  <a:srgbClr val="000000"/>
                </a:solidFill>
                <a:ea typeface="+mn-lt"/>
                <a:cs typeface="+mn-lt"/>
              </a:rPr>
              <a:t> tehniskās sistēmas (turpmāk - OOTS) ieviešanu</a:t>
            </a:r>
            <a:r>
              <a:rPr lang="lv-LV" sz="1800">
                <a:solidFill>
                  <a:srgbClr val="000000"/>
                </a:solidFill>
                <a:ea typeface="+mn-lt"/>
                <a:cs typeface="+mn-lt"/>
              </a:rPr>
              <a:t>. </a:t>
            </a:r>
            <a:endParaRPr lang="lv-LV" sz="1800" noProof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lv-LV" sz="1800" noProof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30FDA6F7-EC19-6B80-6D06-4076697B2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C77C7529-E752-DEE7-B3B9-CA1F45D2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352C1-012E-6E62-540F-E2CCE7272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725" y="2409117"/>
            <a:ext cx="6297751" cy="30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1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D49CD-2715-82B7-31DE-2291C49B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5E11-C852-7989-9A63-4BFBE643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82" y="621887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lv-LV" sz="3700" b="1" noProof="0"/>
              <a:t>Kas ir </a:t>
            </a:r>
            <a:r>
              <a:rPr lang="lv-LV" sz="3700" b="1" noProof="0">
                <a:ea typeface="+mj-lt"/>
                <a:cs typeface="+mj-lt"/>
              </a:rPr>
              <a:t> </a:t>
            </a:r>
            <a:r>
              <a:rPr lang="lv-LV" sz="3700" b="1" noProof="0" err="1">
                <a:ea typeface="+mj-lt"/>
                <a:cs typeface="+mj-lt"/>
              </a:rPr>
              <a:t>Vienreizes</a:t>
            </a:r>
            <a:r>
              <a:rPr lang="lv-LV" sz="3700" b="1" noProof="0">
                <a:ea typeface="+mj-lt"/>
                <a:cs typeface="+mj-lt"/>
              </a:rPr>
              <a:t> principa tehniskā sistēma (OOTS)?</a:t>
            </a:r>
            <a:endParaRPr lang="lv-LV" sz="3700" b="1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B5F0D-0A9D-B4B6-EFDC-B1B810B3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9" y="2409117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1800" noProof="0" err="1">
                <a:solidFill>
                  <a:srgbClr val="000000"/>
                </a:solidFill>
                <a:ea typeface="+mn-lt"/>
                <a:cs typeface="+mn-lt"/>
                <a:hlinkClick r:id="rId2"/>
              </a:rPr>
              <a:t>Vienreizes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 principa tehniskā sistēma 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(turpmāk – OOTS) nodrošina oficiālu dokumentu vai datu  (jeb apliecinājumu) pārrobežu iesniegšanu iedzīvotājiem vai uzņēmumiem piesakot publiskos pakalpojumus citā ES dalībvalstī.</a:t>
            </a:r>
          </a:p>
          <a:p>
            <a:pPr algn="just"/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Publisko pakalpojumu tvērums – 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Vienotās digitālās vārtejas regulas</a:t>
            </a:r>
            <a:r>
              <a:rPr lang="lv-LV" sz="1800" noProof="0">
                <a:solidFill>
                  <a:srgbClr val="000000"/>
                </a:solidFill>
                <a:ea typeface="+mn-lt"/>
                <a:cs typeface="+mn-lt"/>
              </a:rPr>
              <a:t> pakalpojumi (uzņēmējdarbība, pensija, studijas, darbs, pārcelšanās, u.c. jomas).</a:t>
            </a:r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82C9DAEC-6272-6A82-E05C-28167320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D6FFD857-06EF-F36C-0258-423B8998A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42209-8C6B-8AC4-679B-2DE061D81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848" y="1952728"/>
            <a:ext cx="6049219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D3489-CF47-C9C3-AC55-C01D5A5B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17DB-AB28-F413-E6BB-05254509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82" y="621887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lv-LV" sz="3700" b="1" noProof="0"/>
              <a:t>OOTS - sistēma, kurai iespējams pieslēgties divās lomās</a:t>
            </a:r>
            <a:endParaRPr lang="lv-LV" b="1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C878-70B3-16C7-8C98-1D73AE49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54" y="2318340"/>
            <a:ext cx="5581289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lv-LV" sz="2400" noProof="0">
                <a:ea typeface="+mn-lt"/>
                <a:cs typeface="+mn-lt"/>
              </a:rPr>
              <a:t>OOTS ir ieviešama divās lomās - datu pieprasītājs un datu sniedzējs.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400" b="1" noProof="0">
                <a:ea typeface="+mn-lt"/>
                <a:cs typeface="+mn-lt"/>
              </a:rPr>
              <a:t>Datu pieprasītājs </a:t>
            </a:r>
            <a:r>
              <a:rPr lang="lv-LV" sz="2400" noProof="0">
                <a:ea typeface="+mn-lt"/>
                <a:cs typeface="+mn-lt"/>
              </a:rPr>
              <a:t>- nepieciešams pielāgot pakalpojumus.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400" b="1" noProof="0">
                <a:ea typeface="+mn-lt"/>
                <a:cs typeface="+mn-lt"/>
              </a:rPr>
              <a:t>Datu sniedzējs </a:t>
            </a:r>
            <a:r>
              <a:rPr lang="lv-LV" sz="2400" noProof="0">
                <a:ea typeface="+mn-lt"/>
                <a:cs typeface="+mn-lt"/>
              </a:rPr>
              <a:t>- nepieciešams pielāgot reģistrus.</a:t>
            </a:r>
          </a:p>
          <a:p>
            <a:pPr algn="just"/>
            <a:endParaRPr lang="lv-LV" sz="2400" noProof="0">
              <a:ea typeface="+mn-lt"/>
              <a:cs typeface="+mn-lt"/>
            </a:endParaRPr>
          </a:p>
          <a:p>
            <a:pPr algn="just"/>
            <a:endParaRPr lang="lv-LV" sz="2400" noProof="0">
              <a:ea typeface="+mn-lt"/>
              <a:cs typeface="+mn-lt"/>
            </a:endParaRPr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FDB486C1-C151-CA1A-2448-615CE7CB6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7119" y="86549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31C0EB16-6CDC-08E1-089B-FEBFBE53C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" y="191"/>
            <a:ext cx="1602659" cy="142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DB4CF-52DF-2F38-FEC1-C5D0D8DE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268" y="2120338"/>
            <a:ext cx="2875851" cy="43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32ED5-ECD3-1449-437C-D906C8777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249A-C1A2-7ADF-4B9E-09A9A25B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noProof="0"/>
              <a:t>OOTS ieviešana – datu pieprasītājs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100FA-5BDF-FE26-6515-3FF04F23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94" y="2153213"/>
            <a:ext cx="5631258" cy="4339662"/>
          </a:xfrm>
        </p:spPr>
        <p:txBody>
          <a:bodyPr>
            <a:normAutofit lnSpcReduction="10000"/>
          </a:bodyPr>
          <a:lstStyle/>
          <a:p>
            <a:r>
              <a:rPr lang="lv-LV" b="1" noProof="0" dirty="0"/>
              <a:t>Solis 1</a:t>
            </a:r>
            <a:r>
              <a:rPr lang="lv-LV" noProof="0" dirty="0"/>
              <a:t>: Identificēt pakalpojumus un pakalpojumu izpildei nepieciešamos apliecinājumu veidus;</a:t>
            </a:r>
          </a:p>
          <a:p>
            <a:r>
              <a:rPr lang="lv-LV" b="1" noProof="0" dirty="0"/>
              <a:t>Solis 2</a:t>
            </a:r>
            <a:r>
              <a:rPr lang="lv-LV" noProof="0" dirty="0"/>
              <a:t>: Pakalpojuma īpašnieks pieņem lēmumu veikt integrāciju ar OOTS; </a:t>
            </a:r>
          </a:p>
          <a:p>
            <a:r>
              <a:rPr lang="lv-LV" b="1" noProof="0" dirty="0"/>
              <a:t>Solis 3</a:t>
            </a:r>
            <a:r>
              <a:rPr lang="lv-LV" noProof="0" dirty="0"/>
              <a:t>: Integrācija ar OOTS testa vidē;</a:t>
            </a:r>
          </a:p>
          <a:p>
            <a:r>
              <a:rPr lang="lv-LV" b="1" noProof="0" dirty="0"/>
              <a:t>Solis 4</a:t>
            </a:r>
            <a:r>
              <a:rPr lang="lv-LV" noProof="0" dirty="0"/>
              <a:t>: Integrācija ar OOTS produkcijas vidē.</a:t>
            </a:r>
          </a:p>
          <a:p>
            <a:endParaRPr lang="lv-LV" noProof="0" dirty="0"/>
          </a:p>
          <a:p>
            <a:endParaRPr lang="lv-LV" noProof="0" dirty="0"/>
          </a:p>
          <a:p>
            <a:pPr marL="0" indent="0">
              <a:buNone/>
            </a:pPr>
            <a:endParaRPr lang="lv-LV" noProof="0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8640560-18D1-80D1-C345-E3653798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19164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823D47E5-4A92-FE57-299D-672ADF16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24772"/>
            <a:ext cx="1602659" cy="142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0A61E-1B22-6A59-B6DB-C0D5E0750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52" y="2754216"/>
            <a:ext cx="5758148" cy="27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9E39-56E2-70B9-BC01-65D8D3C4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A761-7EBD-D5F5-EA94-F2562A0F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8" y="321993"/>
            <a:ext cx="10544354" cy="18431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v-LV" b="1" noProof="0"/>
              <a:t>Solis 1</a:t>
            </a:r>
            <a:r>
              <a:rPr lang="lv-LV" noProof="0"/>
              <a:t>: Identificēt pakalpojumus un pakalpojumu izpildei nepieciešamos apliecinājumu veidus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EBA4-5E12-2A97-ADEB-979ABEA6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3780518"/>
          </a:xfrm>
        </p:spPr>
        <p:txBody>
          <a:bodyPr>
            <a:normAutofit/>
          </a:bodyPr>
          <a:lstStyle/>
          <a:p>
            <a:endParaRPr lang="lv-LV" noProof="0"/>
          </a:p>
          <a:p>
            <a:endParaRPr lang="lv-LV" noProof="0"/>
          </a:p>
          <a:p>
            <a:pPr marL="0" indent="0">
              <a:buNone/>
            </a:pPr>
            <a:endParaRPr lang="lv-LV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30236-6B0E-ADC2-B32D-0B25C948A2B5}"/>
              </a:ext>
            </a:extLst>
          </p:cNvPr>
          <p:cNvSpPr txBox="1"/>
          <p:nvPr/>
        </p:nvSpPr>
        <p:spPr>
          <a:xfrm>
            <a:off x="838201" y="2318656"/>
            <a:ext cx="395151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noProof="0"/>
              <a:t>Nepieciešamās darbības:</a:t>
            </a:r>
          </a:p>
          <a:p>
            <a:pPr marL="342900" indent="-342900">
              <a:buAutoNum type="arabicPeriod"/>
            </a:pPr>
            <a:r>
              <a:rPr lang="lv-LV" b="1" noProof="0"/>
              <a:t>Pārliecināties, ka pakalpojums ir </a:t>
            </a:r>
            <a:r>
              <a:rPr lang="lv-LV" noProof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Vienotās digitālās vārtejas regulas </a:t>
            </a:r>
            <a:r>
              <a:rPr lang="lv-LV" b="1" noProof="0"/>
              <a:t>tvērumā</a:t>
            </a:r>
            <a:r>
              <a:rPr lang="lv-LV" noProof="0"/>
              <a:t>.</a:t>
            </a:r>
            <a:r>
              <a:rPr lang="lv-LV"/>
              <a:t> </a:t>
            </a:r>
            <a:endParaRPr lang="lv-LV" noProof="0"/>
          </a:p>
          <a:p>
            <a:pPr marL="342900" indent="-342900">
              <a:buAutoNum type="arabicPeriod"/>
            </a:pPr>
            <a:r>
              <a:rPr lang="lv-LV" b="1" noProof="0"/>
              <a:t>Identificēt </a:t>
            </a:r>
            <a:r>
              <a:rPr lang="lv-LV" b="1"/>
              <a:t>vai un </a:t>
            </a:r>
            <a:r>
              <a:rPr lang="lv-LV" b="1" noProof="0"/>
              <a:t>kāds apliecinājums ir nepieciešams konkrētā pakalpojuma sniegšanai </a:t>
            </a:r>
            <a:r>
              <a:rPr lang="lv-LV" noProof="0"/>
              <a:t>(Lai sniegtu pakalpojumu ES valsts privātpersonai vai juridiskai personai, iestādei ir/nav nepieciešams apliecinājums (dokuments/izziņa/informācijas apliecinājums) no citas ES dalībvalsts).</a:t>
            </a:r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788F0493-0F56-7702-F2CA-04AA8946F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9" name="Picture 8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241E8BFF-B082-E579-5859-9F8A0C8D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BF1C1-31B3-BB90-109B-221BF1E60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212" y="2318656"/>
            <a:ext cx="4716230" cy="38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38DD-F5AD-2A02-059C-2438EB88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FBD7-BA45-61FD-464E-281CBB4B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noProof="0"/>
              <a:t>Solis 2</a:t>
            </a:r>
            <a:r>
              <a:rPr lang="lv-LV" noProof="0"/>
              <a:t>: Pakalpojuma īpašnieks pieņem lēmumu veikt integrāciju ar 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3A58-2727-D78F-2E08-BC1F7444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0029" cy="4667250"/>
          </a:xfrm>
        </p:spPr>
        <p:txBody>
          <a:bodyPr>
            <a:normAutofit/>
          </a:bodyPr>
          <a:lstStyle/>
          <a:p>
            <a:endParaRPr lang="lv-LV" noProof="0"/>
          </a:p>
          <a:p>
            <a:endParaRPr lang="lv-LV" noProof="0"/>
          </a:p>
          <a:p>
            <a:pPr marL="0" indent="0">
              <a:buNone/>
            </a:pPr>
            <a:endParaRPr lang="lv-LV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9081-2AE7-5869-6310-A70641FABB01}"/>
              </a:ext>
            </a:extLst>
          </p:cNvPr>
          <p:cNvSpPr txBox="1"/>
          <p:nvPr/>
        </p:nvSpPr>
        <p:spPr>
          <a:xfrm>
            <a:off x="838200" y="2013726"/>
            <a:ext cx="4086340" cy="443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kern="100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 </a:t>
            </a:r>
            <a:r>
              <a:rPr lang="lv-LV" b="1" kern="100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zināms procedūru port</a:t>
            </a:r>
            <a:r>
              <a:rPr lang="lv-LV" b="1" kern="100" noProof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ā</a:t>
            </a:r>
            <a:r>
              <a:rPr lang="lv-LV" b="1" kern="100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ls, kas tiks pieslēgts OOTS</a:t>
            </a:r>
            <a:r>
              <a:rPr lang="lv-LV" b="1" kern="100" noProof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v-LV" kern="100" noProof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- 1) i</a:t>
            </a:r>
            <a:r>
              <a:rPr lang="lv-LV" noProof="0"/>
              <a:t>estādes izveidotais procedūru portāls, 2) Valsts pārvaldes pakalpojumu portālā (www.latvija.gov.lv) publicētās e-formas;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b="1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 rezervēts finansējums </a:t>
            </a:r>
            <a:r>
              <a:rPr lang="lv-LV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integrācijas veikšanai</a:t>
            </a:r>
            <a:r>
              <a:rPr lang="lv-LV" b="1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v-LV" noProof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(ja izvēlētais procedūru portāls nav e-forma);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noProof="0">
                <a:latin typeface="Aptos" panose="020B0004020202020204" pitchFamily="34" charset="0"/>
                <a:cs typeface="Times New Roman" panose="02020603050405020304" pitchFamily="18" charset="0"/>
              </a:rPr>
              <a:t>Ir </a:t>
            </a:r>
            <a:r>
              <a:rPr lang="lv-LV" b="1" noProof="0">
                <a:latin typeface="Aptos" panose="020B0004020202020204" pitchFamily="34" charset="0"/>
                <a:cs typeface="Times New Roman" panose="02020603050405020304" pitchFamily="18" charset="0"/>
              </a:rPr>
              <a:t>zināms termiņš</a:t>
            </a:r>
            <a:r>
              <a:rPr lang="lv-LV" noProof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v-LV" b="1" noProof="0">
                <a:latin typeface="Aptos" panose="020B0004020202020204" pitchFamily="34" charset="0"/>
                <a:cs typeface="Times New Roman" panose="02020603050405020304" pitchFamily="18" charset="0"/>
              </a:rPr>
              <a:t>līdz kuram tiek plānots integrēt </a:t>
            </a:r>
            <a:r>
              <a:rPr lang="lv-LV" noProof="0">
                <a:latin typeface="Aptos" panose="020B0004020202020204" pitchFamily="34" charset="0"/>
                <a:cs typeface="Times New Roman" panose="02020603050405020304" pitchFamily="18" charset="0"/>
              </a:rPr>
              <a:t>procedūru portālu </a:t>
            </a:r>
            <a:r>
              <a:rPr lang="lv-LV" b="1" noProof="0">
                <a:latin typeface="Aptos" panose="020B0004020202020204" pitchFamily="34" charset="0"/>
                <a:cs typeface="Times New Roman" panose="02020603050405020304" pitchFamily="18" charset="0"/>
              </a:rPr>
              <a:t>OOTS </a:t>
            </a:r>
            <a:r>
              <a:rPr lang="lv-LV" noProof="0">
                <a:latin typeface="Aptos" panose="020B0004020202020204" pitchFamily="34" charset="0"/>
                <a:cs typeface="Times New Roman" panose="02020603050405020304" pitchFamily="18" charset="0"/>
              </a:rPr>
              <a:t>(ja tiek izmantots iestādes izveidotā e-lietotne (procedūru portāls)). </a:t>
            </a:r>
            <a:endParaRPr lang="lv-LV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2A6B8E-2A9E-1717-F09D-92693A19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14308"/>
              </p:ext>
            </p:extLst>
          </p:nvPr>
        </p:nvGraphicFramePr>
        <p:xfrm>
          <a:off x="5058229" y="2220553"/>
          <a:ext cx="7003142" cy="336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571">
                  <a:extLst>
                    <a:ext uri="{9D8B030D-6E8A-4147-A177-3AD203B41FA5}">
                      <a16:colId xmlns:a16="http://schemas.microsoft.com/office/drawing/2014/main" val="3373865649"/>
                    </a:ext>
                  </a:extLst>
                </a:gridCol>
                <a:gridCol w="3501571">
                  <a:extLst>
                    <a:ext uri="{9D8B030D-6E8A-4147-A177-3AD203B41FA5}">
                      <a16:colId xmlns:a16="http://schemas.microsoft.com/office/drawing/2014/main" val="546108552"/>
                    </a:ext>
                  </a:extLst>
                </a:gridCol>
              </a:tblGrid>
              <a:tr h="762745">
                <a:tc>
                  <a:txBody>
                    <a:bodyPr/>
                    <a:lstStyle/>
                    <a:p>
                      <a:pPr algn="ctr"/>
                      <a:r>
                        <a:rPr lang="lv-LV" noProof="0"/>
                        <a:t>Prasības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/>
                        <a:t>Statuss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71703"/>
                  </a:ext>
                </a:extLst>
              </a:tr>
              <a:tr h="762745"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Ir zināms procedūru portāls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Ir zināms procedūru portāls – VID EDS e-lietotne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02183"/>
                  </a:ext>
                </a:extLst>
              </a:tr>
              <a:tr h="762745"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Ir rezervēts finansējums (</a:t>
                      </a:r>
                      <a:r>
                        <a:rPr lang="lv-LV" b="1" noProof="0"/>
                        <a:t>ja procedūru portāls nav e-forma</a:t>
                      </a:r>
                      <a:r>
                        <a:rPr lang="lv-LV" noProof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Ir rezervēti 100 000 EUR.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17535"/>
                  </a:ext>
                </a:extLst>
              </a:tr>
              <a:tr h="1075584"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Ir zināms termiņš, līdz kuram tiek plānots integrēt procedūru portālu 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noProof="0"/>
                        <a:t>Plānots integrēt procedūru portālu līdz 2026. gada 31. janvārim.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53748"/>
                  </a:ext>
                </a:extLst>
              </a:tr>
            </a:tbl>
          </a:graphicData>
        </a:graphic>
      </p:graphicFrame>
      <p:pic>
        <p:nvPicPr>
          <p:cNvPr id="7" name="Grafika 4">
            <a:extLst>
              <a:ext uri="{FF2B5EF4-FFF2-40B4-BE49-F238E27FC236}">
                <a16:creationId xmlns:a16="http://schemas.microsoft.com/office/drawing/2014/main" id="{4B0DFC5C-263C-3A65-CCAC-ED15D2162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3981" y="139100"/>
            <a:ext cx="1199536" cy="1256686"/>
          </a:xfrm>
          <a:prstGeom prst="rect">
            <a:avLst/>
          </a:prstGeom>
        </p:spPr>
      </p:pic>
      <p:pic>
        <p:nvPicPr>
          <p:cNvPr id="9" name="Picture 8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E6D48068-1778-AFCF-53D3-DF377108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94" y="52743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44EC35-02CC-6FBF-8A5E-5E0F7C6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84" y="365125"/>
            <a:ext cx="5541034" cy="1339940"/>
          </a:xfrm>
        </p:spPr>
        <p:txBody>
          <a:bodyPr/>
          <a:lstStyle/>
          <a:p>
            <a:r>
              <a:rPr lang="lv-LV" noProof="0"/>
              <a:t>OOTS integrācijas veidi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065F411A-F5C8-33D3-CA72-8EC845383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02655"/>
              </p:ext>
            </p:extLst>
          </p:nvPr>
        </p:nvGraphicFramePr>
        <p:xfrm>
          <a:off x="958467" y="1825625"/>
          <a:ext cx="106810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004">
                  <a:extLst>
                    <a:ext uri="{9D8B030D-6E8A-4147-A177-3AD203B41FA5}">
                      <a16:colId xmlns:a16="http://schemas.microsoft.com/office/drawing/2014/main" val="617977878"/>
                    </a:ext>
                  </a:extLst>
                </a:gridCol>
                <a:gridCol w="2160271">
                  <a:extLst>
                    <a:ext uri="{9D8B030D-6E8A-4147-A177-3AD203B41FA5}">
                      <a16:colId xmlns:a16="http://schemas.microsoft.com/office/drawing/2014/main" val="616834945"/>
                    </a:ext>
                  </a:extLst>
                </a:gridCol>
                <a:gridCol w="2160271">
                  <a:extLst>
                    <a:ext uri="{9D8B030D-6E8A-4147-A177-3AD203B41FA5}">
                      <a16:colId xmlns:a16="http://schemas.microsoft.com/office/drawing/2014/main" val="2552259736"/>
                    </a:ext>
                  </a:extLst>
                </a:gridCol>
                <a:gridCol w="2160271">
                  <a:extLst>
                    <a:ext uri="{9D8B030D-6E8A-4147-A177-3AD203B41FA5}">
                      <a16:colId xmlns:a16="http://schemas.microsoft.com/office/drawing/2014/main" val="2797816077"/>
                    </a:ext>
                  </a:extLst>
                </a:gridCol>
                <a:gridCol w="2160271">
                  <a:extLst>
                    <a:ext uri="{9D8B030D-6E8A-4147-A177-3AD203B41FA5}">
                      <a16:colId xmlns:a16="http://schemas.microsoft.com/office/drawing/2014/main" val="1415574776"/>
                    </a:ext>
                  </a:extLst>
                </a:gridCol>
              </a:tblGrid>
              <a:tr h="580302">
                <a:tc>
                  <a:txBody>
                    <a:bodyPr/>
                    <a:lstStyle/>
                    <a:p>
                      <a:r>
                        <a:rPr lang="lv-LV" noProof="0"/>
                        <a:t>Veids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Pielietojums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API?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Integrēšanas</a:t>
                      </a:r>
                    </a:p>
                    <a:p>
                      <a:pPr lvl="0">
                        <a:buNone/>
                      </a:pPr>
                      <a:r>
                        <a:rPr lang="lv-LV" noProof="0"/>
                        <a:t>sarežģītība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noProof="0"/>
                        <a:t>Finansējums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787263"/>
                  </a:ext>
                </a:extLst>
              </a:tr>
              <a:tr h="580302">
                <a:tc>
                  <a:txBody>
                    <a:bodyPr/>
                    <a:lstStyle/>
                    <a:p>
                      <a:r>
                        <a:rPr lang="lv-LV" b="1" noProof="0"/>
                        <a:t>e-Forma</a:t>
                      </a:r>
                      <a:r>
                        <a:rPr lang="lv-LV" noProof="0"/>
                        <a:t> (www. latvija.gov.lv portālā)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err="1"/>
                        <a:t>Drag&amp;Drop</a:t>
                      </a:r>
                      <a:r>
                        <a:rPr lang="lv-LV" noProof="0"/>
                        <a:t> komponente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Nē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Vienkārši un ātri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noProof="0"/>
                        <a:t>Nav nepieciešams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79092"/>
                  </a:ext>
                </a:extLst>
              </a:tr>
              <a:tr h="696363">
                <a:tc>
                  <a:txBody>
                    <a:bodyPr/>
                    <a:lstStyle/>
                    <a:p>
                      <a:r>
                        <a:rPr lang="lv-LV" b="1" noProof="0"/>
                        <a:t>Iestādes izveidotā e-lietotne </a:t>
                      </a:r>
                      <a:r>
                        <a:rPr lang="lv-LV" noProof="0"/>
                        <a:t>(OOTS API integrācija)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API pārvaldnieks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Jā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/>
                        <a:t>Pielāgojamāks, bet tehniski sarežģītāks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noProof="0"/>
                        <a:t>IT izstrādes izmaksas iestādes e-lietotnes portālā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825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834BE7-76A7-867C-7474-DCDF9424ED4D}"/>
              </a:ext>
            </a:extLst>
          </p:cNvPr>
          <p:cNvSpPr txBox="1"/>
          <p:nvPr/>
        </p:nvSpPr>
        <p:spPr>
          <a:xfrm>
            <a:off x="958467" y="4738313"/>
            <a:ext cx="96843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lv-LV" b="1" noProof="0"/>
              <a:t>e-Forma </a:t>
            </a:r>
            <a:r>
              <a:rPr lang="lv-LV" noProof="0"/>
              <a:t>- nav vajadzīga API integrācija. Pietiek ar e-formas konstruktora OOTS komponentes ievilkšanu formā</a:t>
            </a:r>
            <a:r>
              <a:rPr lang="lv-LV"/>
              <a:t>. OOTS būs pieejams e-formās 2026.g. janvārī.</a:t>
            </a:r>
            <a:endParaRPr lang="lv-LV" noProof="0"/>
          </a:p>
          <a:p>
            <a:endParaRPr lang="lv-LV" noProof="0"/>
          </a:p>
          <a:p>
            <a:pPr marL="285750" indent="-285750">
              <a:buFont typeface="Arial"/>
              <a:buChar char="•"/>
            </a:pPr>
            <a:r>
              <a:rPr lang="lv-LV" b="1" noProof="0"/>
              <a:t>API </a:t>
            </a:r>
            <a:r>
              <a:rPr lang="lv-LV" noProof="0"/>
              <a:t>- Pilnvērtīga sistēmu integrācija caur API pārvaldnieku</a:t>
            </a:r>
            <a:r>
              <a:rPr lang="lv-LV"/>
              <a:t>. Tas ļauj dažādām sistēmām sazināties automātiski. Darbojas kā tilts starp iestādes portālu un datu krātuvēm. Var izmantot arī Latvija.lv portālā.</a:t>
            </a:r>
            <a:endParaRPr lang="lv-LV" noProof="0"/>
          </a:p>
        </p:txBody>
      </p:sp>
      <p:pic>
        <p:nvPicPr>
          <p:cNvPr id="6" name="Grafika 4">
            <a:extLst>
              <a:ext uri="{FF2B5EF4-FFF2-40B4-BE49-F238E27FC236}">
                <a16:creationId xmlns:a16="http://schemas.microsoft.com/office/drawing/2014/main" id="{A6BCCCCD-F625-48A7-45E8-B4B47D2C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809" y="-5417"/>
            <a:ext cx="1199536" cy="1256686"/>
          </a:xfrm>
          <a:prstGeom prst="rect">
            <a:avLst/>
          </a:prstGeom>
        </p:spPr>
      </p:pic>
      <p:pic>
        <p:nvPicPr>
          <p:cNvPr id="8" name="Picture 7" descr="A black background with a lion and a shield&#10;&#10;AI-generated content may be incorrect.">
            <a:extLst>
              <a:ext uri="{FF2B5EF4-FFF2-40B4-BE49-F238E27FC236}">
                <a16:creationId xmlns:a16="http://schemas.microsoft.com/office/drawing/2014/main" id="{40C05A90-46A2-D590-98A0-7A33F59E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" y="191"/>
            <a:ext cx="1602659" cy="1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4" ma:contentTypeDescription="Izveidot jaunu dokumentu." ma:contentTypeScope="" ma:versionID="45c595b796ab67779ef43dc62d7fb768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2d319ea2f3110bc84ee1d3c469822534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Props1.xml><?xml version="1.0" encoding="utf-8"?>
<ds:datastoreItem xmlns:ds="http://schemas.openxmlformats.org/officeDocument/2006/customXml" ds:itemID="{7F9CD59A-3E07-4C9C-AC8F-7F283A5D4C44}">
  <ds:schemaRefs>
    <ds:schemaRef ds:uri="625d95d3-8e48-4580-80b6-232a158d6bc7"/>
    <ds:schemaRef ds:uri="8a33a714-59ff-4f42-bcf7-50dcdab44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ACA9A0-E4DB-43DE-AD1C-4F89870731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AEAD6A-305C-47BF-AE8C-1284A293C837}">
  <ds:schemaRefs>
    <ds:schemaRef ds:uri="625d95d3-8e48-4580-80b6-232a158d6bc7"/>
    <ds:schemaRef ds:uri="8a33a714-59ff-4f42-bcf7-50dcdab4451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1193</Words>
  <Application>Microsoft Office PowerPoint</Application>
  <PresentationFormat>Platekrāna</PresentationFormat>
  <Paragraphs>152</Paragraphs>
  <Slides>21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2" baseType="lpstr">
      <vt:lpstr>Office Theme</vt:lpstr>
      <vt:lpstr>Vienreizes principa tehniskās sistēmas (OOTS) ieviešana</vt:lpstr>
      <vt:lpstr>Prezentācijas saturs</vt:lpstr>
      <vt:lpstr>Vienotās digitālās vārtejas regulas ieviešana</vt:lpstr>
      <vt:lpstr>Kas ir  Vienreizes principa tehniskā sistēma (OOTS)?</vt:lpstr>
      <vt:lpstr>OOTS - sistēma, kurai iespējams pieslēgties divās lomās</vt:lpstr>
      <vt:lpstr>OOTS ieviešana – datu pieprasītājs</vt:lpstr>
      <vt:lpstr>Solis 1: Identificēt pakalpojumus un pakalpojumu izpildei nepieciešamos apliecinājumu veidus</vt:lpstr>
      <vt:lpstr>Solis 2: Pakalpojuma īpašnieks pieņem lēmumu veikt integrāciju ar OOTS</vt:lpstr>
      <vt:lpstr>OOTS integrācijas veidi</vt:lpstr>
      <vt:lpstr>Solis 3: Integrācija ar OOTS testa vidē</vt:lpstr>
      <vt:lpstr>PowerPoint prezentācija</vt:lpstr>
      <vt:lpstr>PowerPoint prezentācija</vt:lpstr>
      <vt:lpstr>OOTS API integrācija</vt:lpstr>
      <vt:lpstr>OOTS API pamatmetodes </vt:lpstr>
      <vt:lpstr>Solis 4: Integrācija ar OOTS produkcijas vidē</vt:lpstr>
      <vt:lpstr>OOTS ir ieviests!</vt:lpstr>
      <vt:lpstr>OOTS ieviešana – datu sniedzējs</vt:lpstr>
      <vt:lpstr>Solis 1 – Identificēt datu apjomu, kas jāsniedz OOTS ietvaros</vt:lpstr>
      <vt:lpstr>Solis 2 – Nodrošināt datu pieejamību OOTS vajadzībām DAGR testa vidē</vt:lpstr>
      <vt:lpstr>Solis 3 – Nodrošināt datu pieejamību OOTS vajadzībām DAGR produkcijas vidē</vt:lpstr>
      <vt:lpstr>OOTS ir ieviests!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Igors Lisjonoks</dc:creator>
  <cp:lastModifiedBy>Igors Lisjonoks</cp:lastModifiedBy>
  <cp:revision>3</cp:revision>
  <dcterms:created xsi:type="dcterms:W3CDTF">2025-10-22T08:08:06Z</dcterms:created>
  <dcterms:modified xsi:type="dcterms:W3CDTF">2025-11-24T09:09:44Z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0x010100E931D9D888D215409590DE22C76D030F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